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2" r:id="rId2"/>
    <p:sldId id="257" r:id="rId3"/>
    <p:sldId id="280" r:id="rId4"/>
    <p:sldId id="279" r:id="rId5"/>
    <p:sldId id="278" r:id="rId6"/>
    <p:sldId id="282" r:id="rId7"/>
    <p:sldId id="259" r:id="rId8"/>
    <p:sldId id="281" r:id="rId9"/>
    <p:sldId id="283" r:id="rId10"/>
    <p:sldId id="258" r:id="rId11"/>
    <p:sldId id="260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63" r:id="rId21"/>
    <p:sldId id="266" r:id="rId22"/>
    <p:sldId id="286" r:id="rId23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11" autoAdjust="0"/>
    <p:restoredTop sz="94660"/>
  </p:normalViewPr>
  <p:slideViewPr>
    <p:cSldViewPr>
      <p:cViewPr>
        <p:scale>
          <a:sx n="118" d="100"/>
          <a:sy n="118" d="100"/>
        </p:scale>
        <p:origin x="-143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79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89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51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8435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850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8235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616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873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437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333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476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147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148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874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535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330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83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5969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199" y="0"/>
            <a:ext cx="9175199" cy="177409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2204864"/>
            <a:ext cx="878497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Итоговый анализ результатов государственной итоговой аттестации 2023 года по образовательным программам основного общего и </a:t>
            </a:r>
            <a:r>
              <a:rPr lang="ru-RU" sz="4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среднего общего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349894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0"/>
            <a:ext cx="9144000" cy="6875334"/>
          </a:xfrm>
          <a:prstGeom prst="rect">
            <a:avLst/>
          </a:prstGeom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07461" y="1412490"/>
            <a:ext cx="177641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672384"/>
              </p:ext>
            </p:extLst>
          </p:nvPr>
        </p:nvGraphicFramePr>
        <p:xfrm>
          <a:off x="60481" y="752475"/>
          <a:ext cx="8929035" cy="6169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6315">
                  <a:extLst>
                    <a:ext uri="{9D8B030D-6E8A-4147-A177-3AD203B41FA5}">
                      <a16:colId xmlns:a16="http://schemas.microsoft.com/office/drawing/2014/main" xmlns="" val="3243667403"/>
                    </a:ext>
                  </a:extLst>
                </a:gridCol>
                <a:gridCol w="6568967">
                  <a:extLst>
                    <a:ext uri="{9D8B030D-6E8A-4147-A177-3AD203B41FA5}">
                      <a16:colId xmlns:a16="http://schemas.microsoft.com/office/drawing/2014/main" xmlns="" val="2870641505"/>
                    </a:ext>
                  </a:extLst>
                </a:gridCol>
                <a:gridCol w="1853753">
                  <a:extLst>
                    <a:ext uri="{9D8B030D-6E8A-4147-A177-3AD203B41FA5}">
                      <a16:colId xmlns:a16="http://schemas.microsoft.com/office/drawing/2014/main" xmlns="" val="3356253282"/>
                    </a:ext>
                  </a:extLst>
                </a:gridCol>
              </a:tblGrid>
              <a:tr h="218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№ п/п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Наименование ОУ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Кол-во раз в красной зоне</a:t>
                      </a:r>
                      <a:endParaRPr lang="ru-RU" sz="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832295196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«Азадоглынская 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3754631802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«Кчунказмалярская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1258621169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«Билбильская СОШ им. М.Абдуллаева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2904056815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«Филялинская СОШ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1898071813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«Оружбинская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4092750679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Ходжаказмалярская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М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К.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Казиева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2102505024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«Картасказмалярская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171388987"/>
                  </a:ext>
                </a:extLst>
              </a:tr>
              <a:tr h="222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«Чахчах-казмалярская  СОШ  им. М.М.Мирзаметова»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2726767371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«Мугерганская СОШ им. Рамалданова А.Р.»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1558008769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«Гапцахская СОШ им. Нагиева Т.Н.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1415165418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«Хорельская СОШ им. Б. Багаудинова»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597941537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«Ярагказмалярская  СОШ им. М. Ярагского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225542850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«Тагиркент-казмалярская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2999654645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«Целегюнская 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2504152074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Киркинская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Аликберова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Г.А.»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2419188312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 № 2»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175633731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17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Капирказмалярская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3022446220"/>
                  </a:ext>
                </a:extLst>
              </a:tr>
              <a:tr h="222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18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№ 1 им. 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Гаджиева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1235448285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19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Новоаульская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им.Исмаилова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А.Р. »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792447157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20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«Советская   СОШ»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1815495794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казмалярская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3527233128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Куйсунская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2004420795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Гильярская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1087482428"/>
                  </a:ext>
                </a:extLst>
              </a:tr>
              <a:tr h="189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Самурская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997" marR="38997" marT="0" marB="0"/>
                </a:tc>
                <a:extLst>
                  <a:ext uri="{0D108BD9-81ED-4DB2-BD59-A6C34878D82A}">
                    <a16:rowId xmlns:a16="http://schemas.microsoft.com/office/drawing/2014/main" xmlns="" val="2460652491"/>
                  </a:ext>
                </a:extLst>
              </a:tr>
            </a:tbl>
          </a:graphicData>
        </a:graphic>
      </p:graphicFrame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846263" y="5238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22063" y="114437"/>
            <a:ext cx="7499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количестве не преодолений минимального порога баллов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предметам ЕГЭ (основной период)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2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84"/>
            <a:ext cx="9144000" cy="68528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753" y="5184"/>
            <a:ext cx="8882642" cy="1371719"/>
          </a:xfrm>
          <a:prstGeom prst="rect">
            <a:avLst/>
          </a:prstGeom>
        </p:spPr>
      </p:pic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089645"/>
              </p:ext>
            </p:extLst>
          </p:nvPr>
        </p:nvGraphicFramePr>
        <p:xfrm>
          <a:off x="179512" y="1196753"/>
          <a:ext cx="8856984" cy="51939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8563">
                  <a:extLst>
                    <a:ext uri="{9D8B030D-6E8A-4147-A177-3AD203B41FA5}">
                      <a16:colId xmlns:a16="http://schemas.microsoft.com/office/drawing/2014/main" xmlns="" val="329786317"/>
                    </a:ext>
                  </a:extLst>
                </a:gridCol>
                <a:gridCol w="4437981">
                  <a:extLst>
                    <a:ext uri="{9D8B030D-6E8A-4147-A177-3AD203B41FA5}">
                      <a16:colId xmlns:a16="http://schemas.microsoft.com/office/drawing/2014/main" xmlns="" val="2693734520"/>
                    </a:ext>
                  </a:extLst>
                </a:gridCol>
                <a:gridCol w="1867651">
                  <a:extLst>
                    <a:ext uri="{9D8B030D-6E8A-4147-A177-3AD203B41FA5}">
                      <a16:colId xmlns:a16="http://schemas.microsoft.com/office/drawing/2014/main" xmlns="" val="3043519724"/>
                    </a:ext>
                  </a:extLst>
                </a:gridCol>
                <a:gridCol w="2092789">
                  <a:extLst>
                    <a:ext uri="{9D8B030D-6E8A-4147-A177-3AD203B41FA5}">
                      <a16:colId xmlns:a16="http://schemas.microsoft.com/office/drawing/2014/main" xmlns="" val="631692543"/>
                    </a:ext>
                  </a:extLst>
                </a:gridCol>
              </a:tblGrid>
              <a:tr h="360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ОО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Количество претендентов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Количество получивших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6449253"/>
                  </a:ext>
                </a:extLst>
              </a:tr>
              <a:tr h="301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Мугерганская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А.Р.Рамалданова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2342199"/>
                  </a:ext>
                </a:extLst>
              </a:tr>
              <a:tr h="221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«Хорельская СОШ им.Багаудинова Б.Б,»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3974255080"/>
                  </a:ext>
                </a:extLst>
              </a:tr>
              <a:tr h="221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«Гильярская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3243476922"/>
                  </a:ext>
                </a:extLst>
              </a:tr>
              <a:tr h="3013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№1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им.М.Гаджиева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8146216"/>
                  </a:ext>
                </a:extLst>
              </a:tr>
              <a:tr h="224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«Магарамкентская СОШ №2»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2316774851"/>
                  </a:ext>
                </a:extLst>
              </a:tr>
              <a:tr h="221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Гапцахская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Т.Н. Нагиева»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4825832"/>
                  </a:ext>
                </a:extLst>
              </a:tr>
              <a:tr h="221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«Целегюнская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6931981"/>
                  </a:ext>
                </a:extLst>
              </a:tr>
              <a:tr h="221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«Советская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9677590"/>
                  </a:ext>
                </a:extLst>
              </a:tr>
              <a:tr h="221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«Картасказмалярская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1159783660"/>
                  </a:ext>
                </a:extLst>
              </a:tr>
              <a:tr h="221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«Билбильская СОШ им.М.Абдуллаева»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3492618632"/>
                  </a:ext>
                </a:extLst>
              </a:tr>
              <a:tr h="221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«Филялинская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3609718286"/>
                  </a:ext>
                </a:extLst>
              </a:tr>
              <a:tr h="221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Капирказмалярская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9243518"/>
                  </a:ext>
                </a:extLst>
              </a:tr>
              <a:tr h="2693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Чахчахказмалярская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им.М.Мирзаметова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3520207396"/>
                  </a:ext>
                </a:extLst>
              </a:tr>
              <a:tr h="221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«Новоаульская СОШ им.А.Р.Исмаилова»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1253293831"/>
                  </a:ext>
                </a:extLst>
              </a:tr>
              <a:tr h="3307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«Тагиркент-Казмалярская СОШ им. М. Мусаева»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4175927168"/>
                  </a:ext>
                </a:extLst>
              </a:tr>
              <a:tr h="224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16.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5298630"/>
                  </a:ext>
                </a:extLst>
              </a:tr>
              <a:tr h="224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Куйсунская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882774172"/>
                  </a:ext>
                </a:extLst>
              </a:tr>
              <a:tr h="310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им.М.Ярагского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8" marR="36938" marT="0" marB="0"/>
                </a:tc>
                <a:extLst>
                  <a:ext uri="{0D108BD9-81ED-4DB2-BD59-A6C34878D82A}">
                    <a16:rowId xmlns:a16="http://schemas.microsoft.com/office/drawing/2014/main" xmlns="" val="3523856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2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809" y="0"/>
            <a:ext cx="9144793" cy="68524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4319" y="404664"/>
            <a:ext cx="77508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solidFill>
                  <a:srgbClr val="FF33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Результаты ОГЭ -2023 (основной период)</a:t>
            </a:r>
            <a:endParaRPr lang="ru-RU" sz="2800" b="1" cap="none" spc="0" dirty="0">
              <a:ln w="0"/>
              <a:solidFill>
                <a:srgbClr val="FF33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77" y="1124744"/>
            <a:ext cx="8923323" cy="508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5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65313" y="4619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1" y="-297"/>
            <a:ext cx="9075535" cy="642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4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32656"/>
            <a:ext cx="9083398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09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01507"/>
            <a:ext cx="9040150" cy="642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74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33" y="0"/>
            <a:ext cx="9143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908720"/>
            <a:ext cx="8784976" cy="59492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950" y="254305"/>
            <a:ext cx="888576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Анализ ОГЭ-2023 с учетом результатов дополнительного периода</a:t>
            </a:r>
            <a:endParaRPr lang="ru-RU" sz="20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499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45" y="240596"/>
            <a:ext cx="8694908" cy="637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9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17" y="116632"/>
            <a:ext cx="8810364" cy="6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08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0"/>
            <a:ext cx="8832450" cy="65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3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26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54463" y="27509"/>
            <a:ext cx="39469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Результаты ЕГЭ-2023</a:t>
            </a:r>
            <a:endParaRPr lang="ru-RU" sz="28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150811"/>
              </p:ext>
            </p:extLst>
          </p:nvPr>
        </p:nvGraphicFramePr>
        <p:xfrm>
          <a:off x="35497" y="550729"/>
          <a:ext cx="9108503" cy="6659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169">
                  <a:extLst>
                    <a:ext uri="{9D8B030D-6E8A-4147-A177-3AD203B41FA5}">
                      <a16:colId xmlns:a16="http://schemas.microsoft.com/office/drawing/2014/main" xmlns="" val="2932685418"/>
                    </a:ext>
                  </a:extLst>
                </a:gridCol>
                <a:gridCol w="6665907">
                  <a:extLst>
                    <a:ext uri="{9D8B030D-6E8A-4147-A177-3AD203B41FA5}">
                      <a16:colId xmlns:a16="http://schemas.microsoft.com/office/drawing/2014/main" xmlns="" val="4292191807"/>
                    </a:ext>
                  </a:extLst>
                </a:gridCol>
                <a:gridCol w="1991427">
                  <a:extLst>
                    <a:ext uri="{9D8B030D-6E8A-4147-A177-3AD203B41FA5}">
                      <a16:colId xmlns:a16="http://schemas.microsoft.com/office/drawing/2014/main" xmlns="" val="240149311"/>
                    </a:ext>
                  </a:extLst>
                </a:gridCol>
              </a:tblGrid>
              <a:tr h="262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№ п/п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ОУ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Русский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БАЛЛЫ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3608606244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Чахчах-казмалярская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 им.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М.М.Мирзаметова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1937391404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Азадоглынская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3722305800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«Филялинская СОШ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1705538131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№ 1 им.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М.Гаджиева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4180242983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Гапцахская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Нагиева Т.Н. 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935310864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Картасказмалярская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1322841346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Кчунказмалярская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2998585896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М.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Ярагского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565975272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Билбильская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М.Абдуллаева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4024751490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«Советская 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1459392753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Оружбинская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3809267032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Капирказмалярская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3386719724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Тагиркент-казмалярская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59,07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760093443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Куйсунская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359314339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Новоаульская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им.Исмаилова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А.Р. 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4280079737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Гильярская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1847367515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Ходжаказмалярская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М.К.Казиева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671322505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Целегюнская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50,5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2640622122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 № 2»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1998281444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казмалярская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3359926522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Киркинская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Аликберова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Г.А.»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3163204149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Мугерганская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Рамалданова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А.Р.»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1709570429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Хорельская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Б.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Багаудинова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70272888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Самурская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2011382588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57,45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1348252252"/>
                  </a:ext>
                </a:extLst>
              </a:tr>
              <a:tr h="229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53,99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860" marR="47860" marT="0" marB="0"/>
                </a:tc>
                <a:extLst>
                  <a:ext uri="{0D108BD9-81ED-4DB2-BD59-A6C34878D82A}">
                    <a16:rowId xmlns:a16="http://schemas.microsoft.com/office/drawing/2014/main" xmlns="" val="3697696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16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3"/>
            <a:ext cx="9144793" cy="685859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7504" y="116632"/>
            <a:ext cx="903142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количестве обучающихся 9 классов,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получивших аттестат об основном общем образовании с отличием в 2023 г.</a:t>
            </a:r>
            <a:endParaRPr lang="ru-RU" sz="20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35384"/>
              </p:ext>
            </p:extLst>
          </p:nvPr>
        </p:nvGraphicFramePr>
        <p:xfrm>
          <a:off x="0" y="824519"/>
          <a:ext cx="9144000" cy="581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519">
                  <a:extLst>
                    <a:ext uri="{9D8B030D-6E8A-4147-A177-3AD203B41FA5}">
                      <a16:colId xmlns:a16="http://schemas.microsoft.com/office/drawing/2014/main" xmlns="" val="3898853758"/>
                    </a:ext>
                  </a:extLst>
                </a:gridCol>
                <a:gridCol w="4161793">
                  <a:extLst>
                    <a:ext uri="{9D8B030D-6E8A-4147-A177-3AD203B41FA5}">
                      <a16:colId xmlns:a16="http://schemas.microsoft.com/office/drawing/2014/main" xmlns="" val="3987120961"/>
                    </a:ext>
                  </a:extLst>
                </a:gridCol>
                <a:gridCol w="1645804">
                  <a:extLst>
                    <a:ext uri="{9D8B030D-6E8A-4147-A177-3AD203B41FA5}">
                      <a16:colId xmlns:a16="http://schemas.microsoft.com/office/drawing/2014/main" xmlns="" val="28434025"/>
                    </a:ext>
                  </a:extLst>
                </a:gridCol>
                <a:gridCol w="2939884">
                  <a:extLst>
                    <a:ext uri="{9D8B030D-6E8A-4147-A177-3AD203B41FA5}">
                      <a16:colId xmlns:a16="http://schemas.microsoft.com/office/drawing/2014/main" xmlns="" val="314335992"/>
                    </a:ext>
                  </a:extLst>
                </a:gridCol>
              </a:tblGrid>
              <a:tr h="6086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МКОУ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претендентов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получивших аттестат с отличием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3409120293"/>
                  </a:ext>
                </a:extLst>
              </a:tr>
              <a:tr h="31645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Хорельская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Б.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Багаудинова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1796033214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6824195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«Куйсунская 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2766336484"/>
                  </a:ext>
                </a:extLst>
              </a:tr>
              <a:tr h="4139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«Магарамкентская  СОШ № 1 им. М. Гаджиева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2083403844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«Магарамкентская  СОШ № 2»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2482363639"/>
                  </a:ext>
                </a:extLst>
              </a:tr>
              <a:tr h="31645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«Гапцахская СОШ им. Нагиева Т.Н.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2235951699"/>
                  </a:ext>
                </a:extLst>
              </a:tr>
              <a:tr h="27192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М.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Ярагского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883439417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Картасказмалярская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8156548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«Бут-Казмалярская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295020092"/>
                  </a:ext>
                </a:extLst>
              </a:tr>
              <a:tr h="387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Новоаульская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им.Исмаилова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А.Р. 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7067310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Самурская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1152699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Тагиркент-казмалярская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2739253478"/>
                  </a:ext>
                </a:extLst>
              </a:tr>
              <a:tr h="31645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«Билбильская СОШ им. М.Абдуллаева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4062081175"/>
                  </a:ext>
                </a:extLst>
              </a:tr>
              <a:tr h="4139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«Чахчах-казмалярская  СОШ  им. М.М.Мирзаметова»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607790912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«Кчунказмалярская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1512852829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«Капирказмалярская СОШ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1418399000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17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«Филялинская СОШ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extLst>
                  <a:ext uri="{0D108BD9-81ED-4DB2-BD59-A6C34878D82A}">
                    <a16:rowId xmlns:a16="http://schemas.microsoft.com/office/drawing/2014/main" xmlns="" val="2609610505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18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Джепельская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1885200"/>
                  </a:ext>
                </a:extLst>
              </a:tr>
              <a:tr h="2214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19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«Хтунказмалярская ООШ»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97" marR="43397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6008650"/>
                  </a:ext>
                </a:extLst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11560" y="181967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75085" y="8993585"/>
            <a:ext cx="273050" cy="2714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08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02"/>
            <a:ext cx="9144793" cy="685249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6152" y="0"/>
            <a:ext cx="79784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Информация по количеству </a:t>
            </a:r>
          </a:p>
          <a:p>
            <a:pPr algn="ctr"/>
            <a:r>
              <a:rPr lang="ru-RU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преодолений минимального порога баллов по предметам ОГЭ</a:t>
            </a:r>
          </a:p>
          <a:p>
            <a:pPr algn="ctr"/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(по итогам </a:t>
            </a:r>
            <a:r>
              <a:rPr lang="ru-RU" b="1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основноного</a:t>
            </a: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периода)</a:t>
            </a:r>
            <a:r>
              <a:rPr lang="ru-RU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ru-RU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96152" y="161748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376769"/>
              </p:ext>
            </p:extLst>
          </p:nvPr>
        </p:nvGraphicFramePr>
        <p:xfrm>
          <a:off x="0" y="924833"/>
          <a:ext cx="9144792" cy="5940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7860">
                  <a:extLst>
                    <a:ext uri="{9D8B030D-6E8A-4147-A177-3AD203B41FA5}">
                      <a16:colId xmlns:a16="http://schemas.microsoft.com/office/drawing/2014/main" xmlns="" val="1823576238"/>
                    </a:ext>
                  </a:extLst>
                </a:gridCol>
                <a:gridCol w="4338099">
                  <a:extLst>
                    <a:ext uri="{9D8B030D-6E8A-4147-A177-3AD203B41FA5}">
                      <a16:colId xmlns:a16="http://schemas.microsoft.com/office/drawing/2014/main" xmlns="" val="3416131536"/>
                    </a:ext>
                  </a:extLst>
                </a:gridCol>
                <a:gridCol w="998158">
                  <a:extLst>
                    <a:ext uri="{9D8B030D-6E8A-4147-A177-3AD203B41FA5}">
                      <a16:colId xmlns:a16="http://schemas.microsoft.com/office/drawing/2014/main" xmlns="" val="2039686916"/>
                    </a:ext>
                  </a:extLst>
                </a:gridCol>
                <a:gridCol w="3300675">
                  <a:extLst>
                    <a:ext uri="{9D8B030D-6E8A-4147-A177-3AD203B41FA5}">
                      <a16:colId xmlns:a16="http://schemas.microsoft.com/office/drawing/2014/main" xmlns="" val="53660633"/>
                    </a:ext>
                  </a:extLst>
                </a:gridCol>
              </a:tblGrid>
              <a:tr h="1080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№ п/п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ОУ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Кол-во раз в красной зоне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учащихся, оставшихся на второй год 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295866857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«Азадоглынская   СОШ»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3948443836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«Филялинская СОШ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1875507397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«Оружбинская  СОШ»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2620314068"/>
                  </a:ext>
                </a:extLst>
              </a:tr>
              <a:tr h="268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«Ходжаказмалярская  СОШ им. М.К.Казиева»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2304360564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«Мугерганская СОШ им. Рамалданова А.Р.»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2335941774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«Гапцахская СОШ им. Нагиева Т.Н. 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 уч. (обществознание)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3346763729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«Тагиркент-казмалярская СОШ»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3867177591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«Целегюнская   СОШ»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уч.(обществознание)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708108783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«Магарамкентская   СОШ № 2»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 уч.(информатика)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2074436054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16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«Капирказмалярская СОШ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1уч.(география) 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1612098845"/>
                  </a:ext>
                </a:extLst>
              </a:tr>
              <a:tr h="3087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17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«Магарамкентская  СОШ № 1 им. М.Гаджиева 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 уч.(информатика и обществознание)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2253678678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18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«Новоаульская СОШ им.Исмаилова А.Р. 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уч.(русский язык)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3570352521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19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«Советская   СОШ»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2804792005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«Бут-казмалярская  СОШ»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 уч.(география)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2283644349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«Куйсунская   СОШ»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1295884573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«Гильярская  СОШ»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3030542048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«Джепельская ООШ»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823013865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«Кличханская ООШ»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36038374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26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МКОУ «Хтун-казмалярская ООШ»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уч.(русский язык)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extLst>
                  <a:ext uri="{0D108BD9-81ED-4DB2-BD59-A6C34878D82A}">
                    <a16:rowId xmlns:a16="http://schemas.microsoft.com/office/drawing/2014/main" xmlns="" val="3341809185"/>
                  </a:ext>
                </a:extLst>
              </a:tr>
              <a:tr h="1888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29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МКОУ «</a:t>
                      </a:r>
                      <a:r>
                        <a:rPr lang="ru-RU" sz="1050" b="1" dirty="0" err="1">
                          <a:effectLst/>
                        </a:rPr>
                        <a:t>Кчунказмалярская</a:t>
                      </a:r>
                      <a:r>
                        <a:rPr lang="ru-RU" sz="1050" b="1" dirty="0">
                          <a:effectLst/>
                        </a:rPr>
                        <a:t>  СОШ»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</a:rPr>
                        <a:t>3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</a:rPr>
                        <a:t> 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6965445"/>
                  </a:ext>
                </a:extLst>
              </a:tr>
              <a:tr h="46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МКОУ «</a:t>
                      </a:r>
                      <a:r>
                        <a:rPr lang="ru-RU" sz="1050" b="1" dirty="0" err="1">
                          <a:effectLst/>
                        </a:rPr>
                        <a:t>Самурская</a:t>
                      </a:r>
                      <a:r>
                        <a:rPr lang="ru-RU" sz="1050" b="1" dirty="0">
                          <a:effectLst/>
                        </a:rPr>
                        <a:t>   СОШ»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3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2 уч.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(1-русский язык, география, 1-биология)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989249"/>
                  </a:ext>
                </a:extLst>
              </a:tr>
              <a:tr h="152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МКОУ «</a:t>
                      </a:r>
                      <a:r>
                        <a:rPr lang="ru-RU" sz="1200" b="1" dirty="0" err="1">
                          <a:effectLst/>
                        </a:rPr>
                        <a:t>Ярукваларская</a:t>
                      </a:r>
                      <a:r>
                        <a:rPr lang="ru-RU" sz="1200" b="1" dirty="0">
                          <a:effectLst/>
                        </a:rPr>
                        <a:t> ООШ»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5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1533898"/>
                  </a:ext>
                </a:extLst>
              </a:tr>
              <a:tr h="10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       17 уч.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409" marR="36409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8094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94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" y="620688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0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2751"/>
            <a:ext cx="9144793" cy="685249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496665"/>
              </p:ext>
            </p:extLst>
          </p:nvPr>
        </p:nvGraphicFramePr>
        <p:xfrm>
          <a:off x="0" y="260648"/>
          <a:ext cx="9144001" cy="59867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928">
                  <a:extLst>
                    <a:ext uri="{9D8B030D-6E8A-4147-A177-3AD203B41FA5}">
                      <a16:colId xmlns:a16="http://schemas.microsoft.com/office/drawing/2014/main" xmlns="" val="3577691127"/>
                    </a:ext>
                  </a:extLst>
                </a:gridCol>
                <a:gridCol w="6691887">
                  <a:extLst>
                    <a:ext uri="{9D8B030D-6E8A-4147-A177-3AD203B41FA5}">
                      <a16:colId xmlns:a16="http://schemas.microsoft.com/office/drawing/2014/main" xmlns="" val="919085064"/>
                    </a:ext>
                  </a:extLst>
                </a:gridCol>
                <a:gridCol w="1999186">
                  <a:extLst>
                    <a:ext uri="{9D8B030D-6E8A-4147-A177-3AD203B41FA5}">
                      <a16:colId xmlns:a16="http://schemas.microsoft.com/office/drawing/2014/main" xmlns="" val="115474478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Наименование ОУ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Математика (проф)</a:t>
                      </a:r>
                      <a:endParaRPr lang="ru-RU" sz="8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БАЛЛЫ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91566875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М.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Ярагского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3742295741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Кчунказмалярская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3932298120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3837885069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 № 2»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1962441159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Капирказмалярская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704566443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Тагиркент-казмалярская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1880453581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Билбильская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М.Абдуллаева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2000662263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Филялинская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1399086207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Самурская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3029107134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Гапцахская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Нагиева Т.Н. 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1051916419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Оружбинская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3779234425"/>
                  </a:ext>
                </a:extLst>
              </a:tr>
              <a:tr h="5488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№ 1 им.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М.Гаджиева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1675733000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Куйсунская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2295756782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«Советская 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4030718079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Новоаульская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им.Исмаилова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А.Р. 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3558919799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3390108371"/>
                  </a:ext>
                </a:extLst>
              </a:tr>
              <a:tr h="308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646" marR="52646" marT="0" marB="0"/>
                </a:tc>
                <a:extLst>
                  <a:ext uri="{0D108BD9-81ED-4DB2-BD59-A6C34878D82A}">
                    <a16:rowId xmlns:a16="http://schemas.microsoft.com/office/drawing/2014/main" xmlns="" val="174781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162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5710"/>
            <a:ext cx="9144793" cy="6852498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783"/>
              </p:ext>
            </p:extLst>
          </p:nvPr>
        </p:nvGraphicFramePr>
        <p:xfrm>
          <a:off x="-1" y="44613"/>
          <a:ext cx="9144000" cy="68682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928">
                  <a:extLst>
                    <a:ext uri="{9D8B030D-6E8A-4147-A177-3AD203B41FA5}">
                      <a16:colId xmlns:a16="http://schemas.microsoft.com/office/drawing/2014/main" xmlns="" val="3879295914"/>
                    </a:ext>
                  </a:extLst>
                </a:gridCol>
                <a:gridCol w="6691885">
                  <a:extLst>
                    <a:ext uri="{9D8B030D-6E8A-4147-A177-3AD203B41FA5}">
                      <a16:colId xmlns:a16="http://schemas.microsoft.com/office/drawing/2014/main" xmlns="" val="1775458495"/>
                    </a:ext>
                  </a:extLst>
                </a:gridCol>
                <a:gridCol w="1999187">
                  <a:extLst>
                    <a:ext uri="{9D8B030D-6E8A-4147-A177-3AD203B41FA5}">
                      <a16:colId xmlns:a16="http://schemas.microsoft.com/office/drawing/2014/main" xmlns="" val="2230978056"/>
                    </a:ext>
                  </a:extLst>
                </a:gridCol>
              </a:tblGrid>
              <a:tr h="360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№ п/п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Наименование ОУ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Математика (база)</a:t>
                      </a:r>
                      <a:endParaRPr lang="ru-RU" sz="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БАЛЛЫ 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850764302"/>
                  </a:ext>
                </a:extLst>
              </a:tr>
              <a:tr h="374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«Чахчах-казмалярская  СОШ  им. М.М.Мирзаметова»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898527763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«Целегюнская 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636013310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«Ходжаказмалярская  СОШ им. М.К.Казиева»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3790864448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«Ярагказмалярская  СОШ им. М. Ярагского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654732366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«Филялинская СОШ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4245171189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«Новоаульская СОШ им.Исмаилова А.Р.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3304642584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«Картасказмалярская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533974805"/>
                  </a:ext>
                </a:extLst>
              </a:tr>
              <a:tr h="374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«Магарамкентская  СОШ № 1 им. М.Гаджиева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3645861837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«Азадоглынская 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218285236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«Гапцахская СОШ им. Нагиева Т.Н.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4095121311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«Оружбинская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3924422294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«Гильярская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713930805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«Киркинская  СОШ им. Аликберова Г.А.»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818876762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«Билбильская СОШ им. М.Абдуллаева 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191282341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«Бут-казмалярская  СОШ»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3781586159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«Куйсунская   СОШ»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077153320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17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«Советская   СОШ»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66956420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18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«Хорельская СОШ им. Б. Багаудинова»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805835795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19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«Мугерганская СОШ им. Рамалданова А.Р.»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177042290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20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«Тагиркент-казмалярская СОШ»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4010893444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«Капирказмалярская СОШ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1789987354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«Магарамкентская   СОШ № 2»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337283524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«Самурская   СОШ»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179555175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3765264505"/>
                  </a:ext>
                </a:extLst>
              </a:tr>
              <a:tr h="250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05" marR="37605" marT="0" marB="0"/>
                </a:tc>
                <a:extLst>
                  <a:ext uri="{0D108BD9-81ED-4DB2-BD59-A6C34878D82A}">
                    <a16:rowId xmlns:a16="http://schemas.microsoft.com/office/drawing/2014/main" xmlns="" val="287544201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157645" y="459126"/>
            <a:ext cx="19900258" cy="45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24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2751"/>
            <a:ext cx="9144793" cy="6852498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378840"/>
              </p:ext>
            </p:extLst>
          </p:nvPr>
        </p:nvGraphicFramePr>
        <p:xfrm>
          <a:off x="-397" y="85564"/>
          <a:ext cx="9144000" cy="20878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928">
                  <a:extLst>
                    <a:ext uri="{9D8B030D-6E8A-4147-A177-3AD203B41FA5}">
                      <a16:colId xmlns:a16="http://schemas.microsoft.com/office/drawing/2014/main" xmlns="" val="3736338079"/>
                    </a:ext>
                  </a:extLst>
                </a:gridCol>
                <a:gridCol w="6691884">
                  <a:extLst>
                    <a:ext uri="{9D8B030D-6E8A-4147-A177-3AD203B41FA5}">
                      <a16:colId xmlns:a16="http://schemas.microsoft.com/office/drawing/2014/main" xmlns="" val="3015492355"/>
                    </a:ext>
                  </a:extLst>
                </a:gridCol>
                <a:gridCol w="1999188">
                  <a:extLst>
                    <a:ext uri="{9D8B030D-6E8A-4147-A177-3AD203B41FA5}">
                      <a16:colId xmlns:a16="http://schemas.microsoft.com/office/drawing/2014/main" xmlns="" val="4071496823"/>
                    </a:ext>
                  </a:extLst>
                </a:gridCol>
              </a:tblGrid>
              <a:tr h="370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ОУ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Физика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БАЛЛЫ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342186033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Кчунказмалярская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408399342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Гапцахская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Нагиева Т.Н. 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432543923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№ 1 им.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М.Гаджиева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161863305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Куйсунская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594231613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Новоаульская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им.Исмаилова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А.Р. 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087342317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027914900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831286120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408197"/>
              </p:ext>
            </p:extLst>
          </p:nvPr>
        </p:nvGraphicFramePr>
        <p:xfrm>
          <a:off x="1" y="2133472"/>
          <a:ext cx="9143999" cy="24886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928">
                  <a:extLst>
                    <a:ext uri="{9D8B030D-6E8A-4147-A177-3AD203B41FA5}">
                      <a16:colId xmlns:a16="http://schemas.microsoft.com/office/drawing/2014/main" xmlns="" val="868693081"/>
                    </a:ext>
                  </a:extLst>
                </a:gridCol>
                <a:gridCol w="6691883">
                  <a:extLst>
                    <a:ext uri="{9D8B030D-6E8A-4147-A177-3AD203B41FA5}">
                      <a16:colId xmlns:a16="http://schemas.microsoft.com/office/drawing/2014/main" xmlns="" val="1258511629"/>
                    </a:ext>
                  </a:extLst>
                </a:gridCol>
                <a:gridCol w="1999188">
                  <a:extLst>
                    <a:ext uri="{9D8B030D-6E8A-4147-A177-3AD203B41FA5}">
                      <a16:colId xmlns:a16="http://schemas.microsoft.com/office/drawing/2014/main" xmlns="" val="16499558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ОУ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Информатика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БАЛЛЫ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383501433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казмалярская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879358481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Тагиркент-казмалярская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811904256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Билбильская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М.Абдуллаева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822802402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Ярагказмалярская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М.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Ярагского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201409427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Капирказмалярская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548968506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«Магарамкентская  СОШ № 1 им. М.Гаджиева 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975477394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«Самурская   СОШ»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767957723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675011667"/>
                  </a:ext>
                </a:extLst>
              </a:tr>
              <a:tr h="180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45,8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22189309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454135"/>
              </p:ext>
            </p:extLst>
          </p:nvPr>
        </p:nvGraphicFramePr>
        <p:xfrm>
          <a:off x="-397" y="4613276"/>
          <a:ext cx="9143998" cy="2278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927">
                  <a:extLst>
                    <a:ext uri="{9D8B030D-6E8A-4147-A177-3AD203B41FA5}">
                      <a16:colId xmlns:a16="http://schemas.microsoft.com/office/drawing/2014/main" xmlns="" val="3067015817"/>
                    </a:ext>
                  </a:extLst>
                </a:gridCol>
                <a:gridCol w="6691884">
                  <a:extLst>
                    <a:ext uri="{9D8B030D-6E8A-4147-A177-3AD203B41FA5}">
                      <a16:colId xmlns:a16="http://schemas.microsoft.com/office/drawing/2014/main" xmlns="" val="2883602271"/>
                    </a:ext>
                  </a:extLst>
                </a:gridCol>
                <a:gridCol w="1999187">
                  <a:extLst>
                    <a:ext uri="{9D8B030D-6E8A-4147-A177-3AD203B41FA5}">
                      <a16:colId xmlns:a16="http://schemas.microsoft.com/office/drawing/2014/main" xmlns="" val="2610449285"/>
                    </a:ext>
                  </a:extLst>
                </a:gridCol>
              </a:tblGrid>
              <a:tr h="3603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ОУ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Англ.яз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 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4060712145"/>
                  </a:ext>
                </a:extLst>
              </a:tr>
              <a:tr h="199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Филялинская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989555036"/>
                  </a:ext>
                </a:extLst>
              </a:tr>
              <a:tr h="199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 № 2»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069114421"/>
                  </a:ext>
                </a:extLst>
              </a:tr>
              <a:tr h="199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№ 1 им.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М.Гаджиева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995786538"/>
                  </a:ext>
                </a:extLst>
              </a:tr>
              <a:tr h="199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Гапцахская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Нагиева Т.Н. »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495316699"/>
                  </a:ext>
                </a:extLst>
              </a:tr>
              <a:tr h="199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Гильярская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40,5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799004652"/>
                  </a:ext>
                </a:extLst>
              </a:tr>
              <a:tr h="199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Ярагказмалярская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М.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Ярагского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260574004"/>
                  </a:ext>
                </a:extLst>
              </a:tr>
              <a:tr h="199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551284633"/>
                  </a:ext>
                </a:extLst>
              </a:tr>
              <a:tr h="199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549740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40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2751"/>
            <a:ext cx="9144793" cy="685249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073683"/>
              </p:ext>
            </p:extLst>
          </p:nvPr>
        </p:nvGraphicFramePr>
        <p:xfrm>
          <a:off x="35496" y="2746"/>
          <a:ext cx="9108504" cy="69632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167">
                  <a:extLst>
                    <a:ext uri="{9D8B030D-6E8A-4147-A177-3AD203B41FA5}">
                      <a16:colId xmlns:a16="http://schemas.microsoft.com/office/drawing/2014/main" xmlns="" val="1601734734"/>
                    </a:ext>
                  </a:extLst>
                </a:gridCol>
                <a:gridCol w="6665911">
                  <a:extLst>
                    <a:ext uri="{9D8B030D-6E8A-4147-A177-3AD203B41FA5}">
                      <a16:colId xmlns:a16="http://schemas.microsoft.com/office/drawing/2014/main" xmlns="" val="3658977160"/>
                    </a:ext>
                  </a:extLst>
                </a:gridCol>
                <a:gridCol w="1991426">
                  <a:extLst>
                    <a:ext uri="{9D8B030D-6E8A-4147-A177-3AD203B41FA5}">
                      <a16:colId xmlns:a16="http://schemas.microsoft.com/office/drawing/2014/main" xmlns="" val="3392479845"/>
                    </a:ext>
                  </a:extLst>
                </a:gridCol>
              </a:tblGrid>
              <a:tr h="761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ОУ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Химия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БАЛЛЫ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2181143718"/>
                  </a:ext>
                </a:extLst>
              </a:tr>
              <a:tr h="2094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Оружбинская</a:t>
                      </a: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4274689607"/>
                  </a:ext>
                </a:extLst>
              </a:tr>
              <a:tr h="36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Гапцахская</a:t>
                      </a: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Нагиева Т.Н. »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2185200725"/>
                  </a:ext>
                </a:extLst>
              </a:tr>
              <a:tr h="36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Новоаульская</a:t>
                      </a: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</a:t>
                      </a:r>
                      <a:r>
                        <a:rPr lang="ru-RU" sz="16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им.Исмаилова</a:t>
                      </a: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А.Р. »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2021774619"/>
                  </a:ext>
                </a:extLst>
              </a:tr>
              <a:tr h="36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 № 2»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1320025828"/>
                  </a:ext>
                </a:extLst>
              </a:tr>
              <a:tr h="2094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Капирказмалярская</a:t>
                      </a: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1248279915"/>
                  </a:ext>
                </a:extLst>
              </a:tr>
              <a:tr h="2094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Куйсунская</a:t>
                      </a: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56,3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3096924882"/>
                  </a:ext>
                </a:extLst>
              </a:tr>
              <a:tr h="2094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Гильярская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3183349143"/>
                  </a:ext>
                </a:extLst>
              </a:tr>
              <a:tr h="36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Ярагказмалярская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М.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Ярагского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3307368593"/>
                  </a:ext>
                </a:extLst>
              </a:tr>
              <a:tr h="36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Картасказмалярская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763743620"/>
                  </a:ext>
                </a:extLst>
              </a:tr>
              <a:tr h="380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№ 1 им.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М.Гаджиева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452149856"/>
                  </a:ext>
                </a:extLst>
              </a:tr>
              <a:tr h="380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Филялинская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2404665706"/>
                  </a:ext>
                </a:extLst>
              </a:tr>
              <a:tr h="380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«Советская   СОШ»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877115042"/>
                  </a:ext>
                </a:extLst>
              </a:tr>
              <a:tr h="380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Чахчах-казмалярская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 им.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М.М.Мирзаметова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252931935"/>
                  </a:ext>
                </a:extLst>
              </a:tr>
              <a:tr h="380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Целегюнская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2551562588"/>
                  </a:ext>
                </a:extLst>
              </a:tr>
              <a:tr h="380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Тагиркент-казмалярская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3784486518"/>
                  </a:ext>
                </a:extLst>
              </a:tr>
              <a:tr h="413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казмалярская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3929505801"/>
                  </a:ext>
                </a:extLst>
              </a:tr>
              <a:tr h="238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50,5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3561466851"/>
                  </a:ext>
                </a:extLst>
              </a:tr>
              <a:tr h="238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2" marR="62462" marT="0" marB="0"/>
                </a:tc>
                <a:extLst>
                  <a:ext uri="{0D108BD9-81ED-4DB2-BD59-A6C34878D82A}">
                    <a16:rowId xmlns:a16="http://schemas.microsoft.com/office/drawing/2014/main" xmlns="" val="2076205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006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1" y="0"/>
            <a:ext cx="9144000" cy="6858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1454"/>
              </p:ext>
            </p:extLst>
          </p:nvPr>
        </p:nvGraphicFramePr>
        <p:xfrm>
          <a:off x="107504" y="116632"/>
          <a:ext cx="8928992" cy="6336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2278">
                  <a:extLst>
                    <a:ext uri="{9D8B030D-6E8A-4147-A177-3AD203B41FA5}">
                      <a16:colId xmlns:a16="http://schemas.microsoft.com/office/drawing/2014/main" xmlns="" val="2285983933"/>
                    </a:ext>
                  </a:extLst>
                </a:gridCol>
                <a:gridCol w="6534536">
                  <a:extLst>
                    <a:ext uri="{9D8B030D-6E8A-4147-A177-3AD203B41FA5}">
                      <a16:colId xmlns:a16="http://schemas.microsoft.com/office/drawing/2014/main" xmlns="" val="545446804"/>
                    </a:ext>
                  </a:extLst>
                </a:gridCol>
                <a:gridCol w="1952178">
                  <a:extLst>
                    <a:ext uri="{9D8B030D-6E8A-4147-A177-3AD203B41FA5}">
                      <a16:colId xmlns:a16="http://schemas.microsoft.com/office/drawing/2014/main" xmlns="" val="822183938"/>
                    </a:ext>
                  </a:extLst>
                </a:gridCol>
              </a:tblGrid>
              <a:tr h="584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ОУ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Биология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БАЛЛЫ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1691905079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Оружбинская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4034816712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Капирказмалярская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3239527877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Новоаульская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им.Исмаилова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А.Р. 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696966700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Гапцахская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им. Нагиева Т.Н. 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2982746898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Куйсунская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2819535687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1790614209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Чахчах-казмалярская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 им.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М.М.Мирзаметова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2391476936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Филялинская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1661582264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Картасказмалярская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3730382083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«Советская 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49,7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2611734985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Тагиркент-казмалярская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46,5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158206243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№ 1 им.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М.Гаджиева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4235132701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 № 2»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3778237157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казмалярская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300128097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Ярагказмалярская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 им. М.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Ярагского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652828755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Целегюнская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2415936798"/>
                  </a:ext>
                </a:extLst>
              </a:tr>
              <a:tr h="30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Самурская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2340442133"/>
                  </a:ext>
                </a:extLst>
              </a:tr>
              <a:tr h="292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49,8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2237898934"/>
                  </a:ext>
                </a:extLst>
              </a:tr>
              <a:tr h="292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39" marR="59439" marT="0" marB="0"/>
                </a:tc>
                <a:extLst>
                  <a:ext uri="{0D108BD9-81ED-4DB2-BD59-A6C34878D82A}">
                    <a16:rowId xmlns:a16="http://schemas.microsoft.com/office/drawing/2014/main" xmlns="" val="2251972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16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2751"/>
            <a:ext cx="9144793" cy="685249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846760"/>
              </p:ext>
            </p:extLst>
          </p:nvPr>
        </p:nvGraphicFramePr>
        <p:xfrm>
          <a:off x="107900" y="404664"/>
          <a:ext cx="9036496" cy="58249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603">
                  <a:extLst>
                    <a:ext uri="{9D8B030D-6E8A-4147-A177-3AD203B41FA5}">
                      <a16:colId xmlns:a16="http://schemas.microsoft.com/office/drawing/2014/main" xmlns="" val="2696897408"/>
                    </a:ext>
                  </a:extLst>
                </a:gridCol>
                <a:gridCol w="6613210">
                  <a:extLst>
                    <a:ext uri="{9D8B030D-6E8A-4147-A177-3AD203B41FA5}">
                      <a16:colId xmlns:a16="http://schemas.microsoft.com/office/drawing/2014/main" xmlns="" val="197877219"/>
                    </a:ext>
                  </a:extLst>
                </a:gridCol>
                <a:gridCol w="1975683">
                  <a:extLst>
                    <a:ext uri="{9D8B030D-6E8A-4147-A177-3AD203B41FA5}">
                      <a16:colId xmlns:a16="http://schemas.microsoft.com/office/drawing/2014/main" xmlns="" val="3901099299"/>
                    </a:ext>
                  </a:extLst>
                </a:gridCol>
              </a:tblGrid>
              <a:tr h="777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Наименование ОУ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Обществознание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БАЛЛЫ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4080050396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«Хорельская СОШ им. Б. Багаудинова»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25314420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«Ярагказмалярская  СОШ им. М. Ярагского »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585866700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«Оружбинская  СОШ»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784084348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«Магарамкентская  СОШ № 1 им. М.Гаджиева »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122524446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«Магарамкентская   СОШ № 2»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729011639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«Целегюнская   СОШ»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819043653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«Билбильская СОШ им. М.Абдуллаева »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980384116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«Бут-казмалярская  СОШ»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761414131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«Новоаульская СОШ им.Исмаилова А.Р. »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803898836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«Гапцахская СОШ им. Нагиева Т.Н. »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661815642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«Советская   СОШ»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298760151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«Киркинская  СОШ им. Аликберова Г.А.»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4184941998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«Куйсунская   СОШ»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794874941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«Капирказмалярская СОШ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35,6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433627063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«Самурская   СОШ»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232163991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«Гильярская  СОШ»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52815908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48,75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4074373556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42,96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984803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46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2751"/>
            <a:ext cx="9144793" cy="685249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53444"/>
              </p:ext>
            </p:extLst>
          </p:nvPr>
        </p:nvGraphicFramePr>
        <p:xfrm>
          <a:off x="0" y="2751"/>
          <a:ext cx="9144000" cy="35187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928">
                  <a:extLst>
                    <a:ext uri="{9D8B030D-6E8A-4147-A177-3AD203B41FA5}">
                      <a16:colId xmlns:a16="http://schemas.microsoft.com/office/drawing/2014/main" xmlns="" val="3389755137"/>
                    </a:ext>
                  </a:extLst>
                </a:gridCol>
                <a:gridCol w="6691885">
                  <a:extLst>
                    <a:ext uri="{9D8B030D-6E8A-4147-A177-3AD203B41FA5}">
                      <a16:colId xmlns:a16="http://schemas.microsoft.com/office/drawing/2014/main" xmlns="" val="1018591006"/>
                    </a:ext>
                  </a:extLst>
                </a:gridCol>
                <a:gridCol w="1999187">
                  <a:extLst>
                    <a:ext uri="{9D8B030D-6E8A-4147-A177-3AD203B41FA5}">
                      <a16:colId xmlns:a16="http://schemas.microsoft.com/office/drawing/2014/main" xmlns="" val="3800217220"/>
                    </a:ext>
                  </a:extLst>
                </a:gridCol>
              </a:tblGrid>
              <a:tr h="574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Наименование ОУ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История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БАЛЛЫ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517656909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«Хорельская СОШ им. Б. Багаудинова»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802092707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«Ярагказмалярская  СОШ им. М. Ярагского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294443315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«Оружбинская 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903349266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«Гапцахская СОШ им. Нагиева Т.Н.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163442234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«Магарамкентская  СОШ № 1 им. М.Гаджиева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866251618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«Киркинская  СОШ им. Аликберова Г.А.»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918275501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«Куйсунская   СОШ»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34,7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762680270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«Капирказмалярская СОШ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30,5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100004991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«Советская   СОШ»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83140441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«Гильярская  СОШ»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779234667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494257448"/>
                  </a:ext>
                </a:extLst>
              </a:tr>
              <a:tr h="201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689420230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309295"/>
              </p:ext>
            </p:extLst>
          </p:nvPr>
        </p:nvGraphicFramePr>
        <p:xfrm>
          <a:off x="23308" y="3573017"/>
          <a:ext cx="9120691" cy="29523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773">
                  <a:extLst>
                    <a:ext uri="{9D8B030D-6E8A-4147-A177-3AD203B41FA5}">
                      <a16:colId xmlns:a16="http://schemas.microsoft.com/office/drawing/2014/main" xmlns="" val="118431607"/>
                    </a:ext>
                  </a:extLst>
                </a:gridCol>
                <a:gridCol w="6674827">
                  <a:extLst>
                    <a:ext uri="{9D8B030D-6E8A-4147-A177-3AD203B41FA5}">
                      <a16:colId xmlns:a16="http://schemas.microsoft.com/office/drawing/2014/main" xmlns="" val="2641113654"/>
                    </a:ext>
                  </a:extLst>
                </a:gridCol>
                <a:gridCol w="1994091">
                  <a:extLst>
                    <a:ext uri="{9D8B030D-6E8A-4147-A177-3AD203B41FA5}">
                      <a16:colId xmlns:a16="http://schemas.microsoft.com/office/drawing/2014/main" xmlns="" val="1890489405"/>
                    </a:ext>
                  </a:extLst>
                </a:gridCol>
              </a:tblGrid>
              <a:tr h="648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ОУ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Литература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БАЛЛЫ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382369922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Филялинская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377265749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«Магарамкентская  СОШ № 1 им. М.Гаджиева 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25274102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Гильярская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1789876536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Новоаульская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им.Исмаилова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А.Р. 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3338565905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«Бут-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казмалярская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СОШ»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873803815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Магарамкентская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СОШ № 2»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4230978587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району 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2384033520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республике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49,03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22" marR="64222" marT="0" marB="0"/>
                </a:tc>
                <a:extLst>
                  <a:ext uri="{0D108BD9-81ED-4DB2-BD59-A6C34878D82A}">
                    <a16:rowId xmlns:a16="http://schemas.microsoft.com/office/drawing/2014/main" xmlns="" val="4061419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854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649</TotalTime>
  <Words>2388</Words>
  <Application>Microsoft Office PowerPoint</Application>
  <PresentationFormat>Экран (4:3)</PresentationFormat>
  <Paragraphs>887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59</cp:revision>
  <cp:lastPrinted>2023-10-02T05:18:37Z</cp:lastPrinted>
  <dcterms:created xsi:type="dcterms:W3CDTF">2023-09-27T07:32:05Z</dcterms:created>
  <dcterms:modified xsi:type="dcterms:W3CDTF">2024-01-17T11:02:47Z</dcterms:modified>
</cp:coreProperties>
</file>