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63" r:id="rId7"/>
    <p:sldId id="264" r:id="rId8"/>
    <p:sldId id="266" r:id="rId9"/>
    <p:sldId id="265" r:id="rId10"/>
    <p:sldId id="258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339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16632"/>
            <a:ext cx="2808312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16582">
            <a:off x="3795712" y="3588529"/>
            <a:ext cx="2226445" cy="27671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23320" y="-37851"/>
            <a:ext cx="6174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Семинар учителей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Обществознания общеобразовательных </a:t>
            </a:r>
          </a:p>
          <a:p>
            <a: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</a:rPr>
              <a:t>у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чреждений </a:t>
            </a:r>
            <a:r>
              <a:rPr lang="ru-RU" sz="20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Магарамкентского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района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93155" y="947724"/>
            <a:ext cx="5982271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«Готовимся к ОГЭ по обществознанию»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09313">
            <a:off x="959948" y="3391692"/>
            <a:ext cx="2356593" cy="30349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9779">
            <a:off x="6445288" y="3642459"/>
            <a:ext cx="2219697" cy="281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69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381848"/>
              </p:ext>
            </p:extLst>
          </p:nvPr>
        </p:nvGraphicFramePr>
        <p:xfrm>
          <a:off x="323528" y="473554"/>
          <a:ext cx="2849124" cy="6271090"/>
        </p:xfrm>
        <a:graphic>
          <a:graphicData uri="http://schemas.openxmlformats.org/drawingml/2006/table">
            <a:tbl>
              <a:tblPr/>
              <a:tblGrid>
                <a:gridCol w="1424562">
                  <a:extLst>
                    <a:ext uri="{9D8B030D-6E8A-4147-A177-3AD203B41FA5}">
                      <a16:colId xmlns:a16="http://schemas.microsoft.com/office/drawing/2014/main" val="479051504"/>
                    </a:ext>
                  </a:extLst>
                </a:gridCol>
                <a:gridCol w="1424562">
                  <a:extLst>
                    <a:ext uri="{9D8B030D-6E8A-4147-A177-3AD203B41FA5}">
                      <a16:colId xmlns:a16="http://schemas.microsoft.com/office/drawing/2014/main" val="175882039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Задание №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Баллы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243850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721905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508072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044881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4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490278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5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3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775339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258647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7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700452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91261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9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810953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10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944216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11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954969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12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4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39320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13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474783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14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629600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15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689532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16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82352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17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384228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18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491404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19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673536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20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035585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21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268325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22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053054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23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3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01211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24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08393"/>
                  </a:ext>
                </a:extLst>
              </a:tr>
              <a:tr h="22830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Arial Black" panose="020B0A04020102020204" pitchFamily="34" charset="0"/>
                        </a:rPr>
                        <a:t>Всего</a:t>
                      </a:r>
                      <a:endParaRPr lang="ru-RU" sz="120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37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16738" marR="16738" marT="26781" marB="26781" anchor="ctr">
                    <a:lnL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5976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00" y="82279"/>
            <a:ext cx="72244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FF0000"/>
                </a:solidFill>
                <a:latin typeface="-apple-system"/>
              </a:rPr>
              <a:t>                                  ОГЭ </a:t>
            </a:r>
            <a:r>
              <a:rPr lang="ru-RU" altLang="ru-RU" sz="1600" b="1" dirty="0">
                <a:solidFill>
                  <a:srgbClr val="FF0000"/>
                </a:solidFill>
                <a:latin typeface="-apple-system"/>
              </a:rPr>
              <a:t>2024 по обществознанию -  баллы за задания</a:t>
            </a:r>
            <a:endParaRPr lang="ru-RU" altLang="ru-RU" sz="1600" dirty="0">
              <a:solidFill>
                <a:srgbClr val="FF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895929"/>
              </p:ext>
            </p:extLst>
          </p:nvPr>
        </p:nvGraphicFramePr>
        <p:xfrm>
          <a:off x="3521411" y="1053210"/>
          <a:ext cx="501103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515">
                  <a:extLst>
                    <a:ext uri="{9D8B030D-6E8A-4147-A177-3AD203B41FA5}">
                      <a16:colId xmlns:a16="http://schemas.microsoft.com/office/drawing/2014/main" val="4129654320"/>
                    </a:ext>
                  </a:extLst>
                </a:gridCol>
                <a:gridCol w="2505515">
                  <a:extLst>
                    <a:ext uri="{9D8B030D-6E8A-4147-A177-3AD203B41FA5}">
                      <a16:colId xmlns:a16="http://schemas.microsoft.com/office/drawing/2014/main" val="2828811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Суммарный первичный балл за работу в целом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591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«2»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«3»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«4»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«5»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0-13</a:t>
                      </a:r>
                    </a:p>
                    <a:p>
                      <a:endParaRPr lang="ru-RU" sz="18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14-23</a:t>
                      </a:r>
                    </a:p>
                    <a:p>
                      <a:endParaRPr lang="ru-RU" sz="18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24-31</a:t>
                      </a:r>
                    </a:p>
                    <a:p>
                      <a:endParaRPr lang="ru-RU" sz="18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32-37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65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354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" y="19713"/>
            <a:ext cx="9144000" cy="68580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67126"/>
              </p:ext>
            </p:extLst>
          </p:nvPr>
        </p:nvGraphicFramePr>
        <p:xfrm>
          <a:off x="251520" y="980728"/>
          <a:ext cx="3657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375581632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88522334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659552689"/>
                    </a:ext>
                  </a:extLst>
                </a:gridCol>
              </a:tblGrid>
              <a:tr h="285946">
                <a:tc>
                  <a:txBody>
                    <a:bodyPr/>
                    <a:lstStyle/>
                    <a:p>
                      <a:r>
                        <a:rPr lang="ru-RU" dirty="0" smtClean="0"/>
                        <a:t>Получили отметку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2022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747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4757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015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15714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16510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5948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«4»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9055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7518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19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«5»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1084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606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26116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55576" y="75907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Динамика результатов ОГЭ по </a:t>
            </a:r>
            <a:r>
              <a:rPr lang="ru-RU" sz="2400" b="1" dirty="0" smtClean="0"/>
              <a:t>обществознанию                                           по Республике Дагестан</a:t>
            </a:r>
            <a:endParaRPr lang="ru-RU" sz="2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212" y="908720"/>
            <a:ext cx="4606276" cy="59492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15816" y="3278801"/>
            <a:ext cx="405560" cy="43823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4774931"/>
            <a:ext cx="405560" cy="3850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4270794"/>
            <a:ext cx="405560" cy="38509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915816" y="3813413"/>
            <a:ext cx="405560" cy="33833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491880" y="327880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«2»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 flipH="1">
            <a:off x="3539637" y="3765305"/>
            <a:ext cx="600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«3»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491880" y="4251809"/>
            <a:ext cx="64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«4»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491881" y="4738313"/>
            <a:ext cx="621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«5»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16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862511"/>
              </p:ext>
            </p:extLst>
          </p:nvPr>
        </p:nvGraphicFramePr>
        <p:xfrm>
          <a:off x="611560" y="692696"/>
          <a:ext cx="8136901" cy="15121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60555">
                  <a:extLst>
                    <a:ext uri="{9D8B030D-6E8A-4147-A177-3AD203B41FA5}">
                      <a16:colId xmlns:a16="http://schemas.microsoft.com/office/drawing/2014/main" val="2531466167"/>
                    </a:ext>
                  </a:extLst>
                </a:gridCol>
                <a:gridCol w="2001773">
                  <a:extLst>
                    <a:ext uri="{9D8B030D-6E8A-4147-A177-3AD203B41FA5}">
                      <a16:colId xmlns:a16="http://schemas.microsoft.com/office/drawing/2014/main" val="3076929119"/>
                    </a:ext>
                  </a:extLst>
                </a:gridCol>
                <a:gridCol w="1091608">
                  <a:extLst>
                    <a:ext uri="{9D8B030D-6E8A-4147-A177-3AD203B41FA5}">
                      <a16:colId xmlns:a16="http://schemas.microsoft.com/office/drawing/2014/main" val="1375744228"/>
                    </a:ext>
                  </a:extLst>
                </a:gridCol>
                <a:gridCol w="560555">
                  <a:extLst>
                    <a:ext uri="{9D8B030D-6E8A-4147-A177-3AD203B41FA5}">
                      <a16:colId xmlns:a16="http://schemas.microsoft.com/office/drawing/2014/main" val="2728768331"/>
                    </a:ext>
                  </a:extLst>
                </a:gridCol>
                <a:gridCol w="560555">
                  <a:extLst>
                    <a:ext uri="{9D8B030D-6E8A-4147-A177-3AD203B41FA5}">
                      <a16:colId xmlns:a16="http://schemas.microsoft.com/office/drawing/2014/main" val="3449237628"/>
                    </a:ext>
                  </a:extLst>
                </a:gridCol>
                <a:gridCol w="560555">
                  <a:extLst>
                    <a:ext uri="{9D8B030D-6E8A-4147-A177-3AD203B41FA5}">
                      <a16:colId xmlns:a16="http://schemas.microsoft.com/office/drawing/2014/main" val="2222478126"/>
                    </a:ext>
                  </a:extLst>
                </a:gridCol>
                <a:gridCol w="560555">
                  <a:extLst>
                    <a:ext uri="{9D8B030D-6E8A-4147-A177-3AD203B41FA5}">
                      <a16:colId xmlns:a16="http://schemas.microsoft.com/office/drawing/2014/main" val="713619235"/>
                    </a:ext>
                  </a:extLst>
                </a:gridCol>
                <a:gridCol w="560555">
                  <a:extLst>
                    <a:ext uri="{9D8B030D-6E8A-4147-A177-3AD203B41FA5}">
                      <a16:colId xmlns:a16="http://schemas.microsoft.com/office/drawing/2014/main" val="2133184256"/>
                    </a:ext>
                  </a:extLst>
                </a:gridCol>
                <a:gridCol w="560555">
                  <a:extLst>
                    <a:ext uri="{9D8B030D-6E8A-4147-A177-3AD203B41FA5}">
                      <a16:colId xmlns:a16="http://schemas.microsoft.com/office/drawing/2014/main" val="652514728"/>
                    </a:ext>
                  </a:extLst>
                </a:gridCol>
                <a:gridCol w="560555">
                  <a:extLst>
                    <a:ext uri="{9D8B030D-6E8A-4147-A177-3AD203B41FA5}">
                      <a16:colId xmlns:a16="http://schemas.microsoft.com/office/drawing/2014/main" val="193944780"/>
                    </a:ext>
                  </a:extLst>
                </a:gridCol>
                <a:gridCol w="559080">
                  <a:extLst>
                    <a:ext uri="{9D8B030D-6E8A-4147-A177-3AD203B41FA5}">
                      <a16:colId xmlns:a16="http://schemas.microsoft.com/office/drawing/2014/main" val="561682525"/>
                    </a:ext>
                  </a:extLst>
                </a:gridCol>
              </a:tblGrid>
              <a:tr h="396419">
                <a:tc rowSpan="2">
                  <a:txBody>
                    <a:bodyPr/>
                    <a:lstStyle/>
                    <a:p>
                      <a:pPr marL="67945" algn="l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ru-RU" sz="1200" spc="-50" dirty="0"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6985" algn="ctr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>
                          <a:effectLst/>
                          <a:latin typeface="Arial Black" panose="020B0A04020102020204" pitchFamily="34" charset="0"/>
                        </a:rPr>
                        <a:t>АТЕ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68580" indent="160020" algn="l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Arial Black" panose="020B0A04020102020204" pitchFamily="34" charset="0"/>
                        </a:rPr>
                        <a:t>Кол-во участников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2700" marR="6350" algn="ctr">
                        <a:lnSpc>
                          <a:spcPts val="135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>
                          <a:effectLst/>
                          <a:latin typeface="Arial Black" panose="020B0A04020102020204" pitchFamily="34" charset="0"/>
                        </a:rPr>
                        <a:t>«2»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065" marR="1905" algn="ctr">
                        <a:lnSpc>
                          <a:spcPts val="135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>
                          <a:effectLst/>
                          <a:latin typeface="Arial Black" panose="020B0A04020102020204" pitchFamily="34" charset="0"/>
                        </a:rPr>
                        <a:t>«3»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700" marR="2540" algn="ctr">
                        <a:lnSpc>
                          <a:spcPts val="135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>
                          <a:effectLst/>
                          <a:latin typeface="Arial Black" panose="020B0A04020102020204" pitchFamily="34" charset="0"/>
                        </a:rPr>
                        <a:t>«4»</a:t>
                      </a:r>
                      <a:endParaRPr lang="ru-RU" sz="12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700" marR="635" algn="ctr">
                        <a:lnSpc>
                          <a:spcPts val="135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>
                          <a:effectLst/>
                          <a:latin typeface="Arial Black" panose="020B0A04020102020204" pitchFamily="34" charset="0"/>
                        </a:rPr>
                        <a:t>«5»</a:t>
                      </a:r>
                      <a:endParaRPr lang="ru-RU" sz="12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488917"/>
                  </a:ext>
                </a:extLst>
              </a:tr>
              <a:tr h="392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  <a:latin typeface="Arial Black" panose="020B0A04020102020204" pitchFamily="34" charset="0"/>
                        </a:rPr>
                        <a:t>чел.</a:t>
                      </a:r>
                      <a:endParaRPr lang="ru-RU" sz="12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marR="8255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  <a:latin typeface="Arial Black" panose="020B0A04020102020204" pitchFamily="34" charset="0"/>
                        </a:rPr>
                        <a:t>%</a:t>
                      </a:r>
                      <a:endParaRPr lang="ru-RU" sz="12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  <a:latin typeface="Arial Black" panose="020B0A04020102020204" pitchFamily="34" charset="0"/>
                        </a:rPr>
                        <a:t>чел.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955" marR="13335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50" dirty="0">
                          <a:effectLst/>
                          <a:latin typeface="Arial Black" panose="020B0A04020102020204" pitchFamily="34" charset="0"/>
                        </a:rPr>
                        <a:t>%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marR="6985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  <a:latin typeface="Arial Black" panose="020B0A04020102020204" pitchFamily="34" charset="0"/>
                        </a:rPr>
                        <a:t>чел.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  <a:latin typeface="Arial Black" panose="020B0A04020102020204" pitchFamily="34" charset="0"/>
                        </a:rPr>
                        <a:t>%</a:t>
                      </a:r>
                      <a:endParaRPr lang="ru-RU" sz="12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  <a:latin typeface="Arial Black" panose="020B0A04020102020204" pitchFamily="34" charset="0"/>
                        </a:rPr>
                        <a:t>чел.</a:t>
                      </a:r>
                      <a:endParaRPr lang="ru-RU" sz="12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marR="2540" algn="ctr">
                        <a:lnSpc>
                          <a:spcPts val="135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  <a:latin typeface="Arial Black" panose="020B0A04020102020204" pitchFamily="34" charset="0"/>
                        </a:rPr>
                        <a:t>%</a:t>
                      </a:r>
                      <a:endParaRPr lang="ru-RU" sz="12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05661772"/>
                  </a:ext>
                </a:extLst>
              </a:tr>
              <a:tr h="723268">
                <a:tc>
                  <a:txBody>
                    <a:bodyPr/>
                    <a:lstStyle/>
                    <a:p>
                      <a:pPr marL="889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25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889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 smtClean="0">
                          <a:effectLst/>
                          <a:latin typeface="Arial Black" panose="020B0A04020102020204" pitchFamily="34" charset="0"/>
                        </a:rPr>
                        <a:t>27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200" spc="-10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69850" algn="l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 err="1" smtClean="0">
                          <a:effectLst/>
                          <a:latin typeface="Arial Black" panose="020B0A04020102020204" pitchFamily="34" charset="0"/>
                        </a:rPr>
                        <a:t>Магарамкентский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69850"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Arial Black" panose="020B0A04020102020204" pitchFamily="34" charset="0"/>
                        </a:rPr>
                        <a:t>район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marR="1905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25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6985" marR="1905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 smtClean="0">
                          <a:effectLst/>
                          <a:latin typeface="Arial Black" panose="020B0A04020102020204" pitchFamily="34" charset="0"/>
                        </a:rPr>
                        <a:t>550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25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635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 smtClean="0">
                          <a:effectLst/>
                          <a:latin typeface="Arial Black" panose="020B0A04020102020204" pitchFamily="34" charset="0"/>
                        </a:rPr>
                        <a:t>107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marR="635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10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16510" marR="635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 dirty="0" smtClean="0">
                          <a:effectLst/>
                          <a:latin typeface="Arial Black" panose="020B0A04020102020204" pitchFamily="34" charset="0"/>
                        </a:rPr>
                        <a:t>19,45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25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10795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 smtClean="0">
                          <a:effectLst/>
                          <a:latin typeface="Arial Black" panose="020B0A04020102020204" pitchFamily="34" charset="0"/>
                        </a:rPr>
                        <a:t>325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10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1016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 dirty="0" smtClean="0">
                          <a:effectLst/>
                          <a:latin typeface="Arial Black" panose="020B0A04020102020204" pitchFamily="34" charset="0"/>
                        </a:rPr>
                        <a:t>59,09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marR="508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25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16510" marR="508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25" dirty="0" smtClean="0">
                          <a:effectLst/>
                          <a:latin typeface="Arial Black" panose="020B0A04020102020204" pitchFamily="34" charset="0"/>
                        </a:rPr>
                        <a:t>109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10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1524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 dirty="0" smtClean="0">
                          <a:effectLst/>
                          <a:latin typeface="Arial Black" panose="020B0A04020102020204" pitchFamily="34" charset="0"/>
                        </a:rPr>
                        <a:t>19,82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50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1143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50" dirty="0" smtClean="0">
                          <a:effectLst/>
                          <a:latin typeface="Arial Black" panose="020B0A04020102020204" pitchFamily="34" charset="0"/>
                        </a:rPr>
                        <a:t>9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marR="127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endParaRPr lang="ru-RU" sz="1200" spc="-20" dirty="0" smtClean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16510" marR="1270" algn="ctr">
                        <a:lnSpc>
                          <a:spcPts val="1320"/>
                        </a:lnSpc>
                        <a:spcBef>
                          <a:spcPts val="1335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 smtClean="0">
                          <a:effectLst/>
                          <a:latin typeface="Arial Black" panose="020B0A04020102020204" pitchFamily="34" charset="0"/>
                        </a:rPr>
                        <a:t>1,64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7170101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-1764704" y="2582666"/>
            <a:ext cx="10908704" cy="68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83920" lvl="6">
              <a:lnSpc>
                <a:spcPct val="97000"/>
              </a:lnSpc>
              <a:spcBef>
                <a:spcPts val="390"/>
              </a:spcBef>
              <a:spcAft>
                <a:spcPts val="0"/>
              </a:spcAft>
              <a:buSzPts val="1200"/>
              <a:tabLst>
                <a:tab pos="90932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Выделение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</a:t>
            </a:r>
            <a:r>
              <a:rPr lang="ru-RU" sz="20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ОО,</a:t>
            </a:r>
            <a:r>
              <a:rPr lang="ru-RU" sz="20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продемонстрировавших</a:t>
            </a:r>
            <a:r>
              <a:rPr lang="ru-RU" sz="20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самые</a:t>
            </a:r>
            <a:r>
              <a:rPr lang="ru-RU" sz="20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низкие</a:t>
            </a:r>
            <a:r>
              <a:rPr lang="ru-RU" sz="20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20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ОГЭ</a:t>
            </a:r>
            <a:endParaRPr lang="ru-RU" sz="2000" b="1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659252"/>
              </p:ext>
            </p:extLst>
          </p:nvPr>
        </p:nvGraphicFramePr>
        <p:xfrm>
          <a:off x="611559" y="3649888"/>
          <a:ext cx="7920881" cy="18415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1809">
                  <a:extLst>
                    <a:ext uri="{9D8B030D-6E8A-4147-A177-3AD203B41FA5}">
                      <a16:colId xmlns:a16="http://schemas.microsoft.com/office/drawing/2014/main" val="3580435714"/>
                    </a:ext>
                  </a:extLst>
                </a:gridCol>
                <a:gridCol w="3281213">
                  <a:extLst>
                    <a:ext uri="{9D8B030D-6E8A-4147-A177-3AD203B41FA5}">
                      <a16:colId xmlns:a16="http://schemas.microsoft.com/office/drawing/2014/main" val="4006650280"/>
                    </a:ext>
                  </a:extLst>
                </a:gridCol>
                <a:gridCol w="1173546">
                  <a:extLst>
                    <a:ext uri="{9D8B030D-6E8A-4147-A177-3AD203B41FA5}">
                      <a16:colId xmlns:a16="http://schemas.microsoft.com/office/drawing/2014/main" val="1429201451"/>
                    </a:ext>
                  </a:extLst>
                </a:gridCol>
                <a:gridCol w="1566201">
                  <a:extLst>
                    <a:ext uri="{9D8B030D-6E8A-4147-A177-3AD203B41FA5}">
                      <a16:colId xmlns:a16="http://schemas.microsoft.com/office/drawing/2014/main" val="4057551397"/>
                    </a:ext>
                  </a:extLst>
                </a:gridCol>
                <a:gridCol w="1488112">
                  <a:extLst>
                    <a:ext uri="{9D8B030D-6E8A-4147-A177-3AD203B41FA5}">
                      <a16:colId xmlns:a16="http://schemas.microsoft.com/office/drawing/2014/main" val="4168075142"/>
                    </a:ext>
                  </a:extLst>
                </a:gridCol>
              </a:tblGrid>
              <a:tr h="12261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spcBef>
                          <a:spcPts val="6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marL="67945" marR="59055" indent="31750" algn="l"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</a:rPr>
                        <a:t>№ </a:t>
                      </a:r>
                      <a:r>
                        <a:rPr lang="ru-RU" sz="1200" spc="-25">
                          <a:effectLst/>
                        </a:rPr>
                        <a:t>п/п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spcBef>
                          <a:spcPts val="13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marL="947420"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Название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 spc="-35">
                          <a:effectLst/>
                        </a:rPr>
                        <a:t>ОО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marL="68580" marR="62230" indent="635" algn="ctr"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</a:rPr>
                        <a:t>Доля </a:t>
                      </a:r>
                      <a:r>
                        <a:rPr lang="ru-RU" sz="1200" spc="-10">
                          <a:effectLst/>
                        </a:rPr>
                        <a:t>участников, получивших </a:t>
                      </a:r>
                      <a:r>
                        <a:rPr lang="ru-RU" sz="1200">
                          <a:effectLst/>
                        </a:rPr>
                        <a:t>отметку «2»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marR="99695" algn="ctr"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</a:rPr>
                        <a:t>Доля </a:t>
                      </a:r>
                      <a:r>
                        <a:rPr lang="ru-RU" sz="1200" spc="-10">
                          <a:effectLst/>
                        </a:rPr>
                        <a:t>участников, получивших </a:t>
                      </a:r>
                      <a:r>
                        <a:rPr lang="ru-RU" sz="1200">
                          <a:effectLst/>
                        </a:rPr>
                        <a:t>отметки</a:t>
                      </a:r>
                      <a:r>
                        <a:rPr lang="ru-RU" sz="1200" spc="1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«4» </a:t>
                      </a:r>
                      <a:r>
                        <a:rPr lang="ru-RU" sz="1200" spc="-50">
                          <a:effectLst/>
                        </a:rPr>
                        <a:t>и</a:t>
                      </a:r>
                      <a:endParaRPr lang="ru-RU" sz="1100">
                        <a:effectLst/>
                      </a:endParaRPr>
                    </a:p>
                    <a:p>
                      <a:pPr marL="106680" marR="99060" algn="ctr">
                        <a:spcAft>
                          <a:spcPts val="0"/>
                        </a:spcAft>
                      </a:pPr>
                      <a:r>
                        <a:rPr lang="ru-RU" sz="1200" spc="-25">
                          <a:effectLst/>
                        </a:rPr>
                        <a:t>«5»</a:t>
                      </a:r>
                      <a:endParaRPr lang="ru-RU" sz="1100">
                        <a:effectLst/>
                      </a:endParaRPr>
                    </a:p>
                    <a:p>
                      <a:pPr marL="329565" marR="320675" indent="-19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</a:rPr>
                        <a:t>(качество обучения)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6375" marR="195580" indent="635" algn="ctr"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</a:rPr>
                        <a:t>Доля </a:t>
                      </a:r>
                      <a:r>
                        <a:rPr lang="ru-RU" sz="1200" spc="-10">
                          <a:effectLst/>
                        </a:rPr>
                        <a:t>участников, получивших отметки</a:t>
                      </a:r>
                      <a:endParaRPr lang="ru-RU" sz="1100">
                        <a:effectLst/>
                      </a:endParaRPr>
                    </a:p>
                    <a:p>
                      <a:pPr marL="11430" marR="381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«3», «4» и </a:t>
                      </a:r>
                      <a:r>
                        <a:rPr lang="ru-RU" sz="1200" spc="-25">
                          <a:effectLst/>
                        </a:rPr>
                        <a:t>«5»</a:t>
                      </a:r>
                      <a:endParaRPr lang="ru-RU" sz="1100">
                        <a:effectLst/>
                      </a:endParaRPr>
                    </a:p>
                    <a:p>
                      <a:pPr marL="184785" marR="173990" indent="-19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</a:rPr>
                        <a:t>(уровень обученности)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18240719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marL="7620" marR="3175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(260038)</a:t>
                      </a:r>
                      <a:r>
                        <a:rPr lang="ru-RU" sz="1200" spc="-1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МКОУ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"Тагзиркентская</a:t>
                      </a:r>
                      <a:r>
                        <a:rPr lang="ru-RU" sz="1200" spc="10">
                          <a:effectLst/>
                        </a:rPr>
                        <a:t> </a:t>
                      </a:r>
                      <a:r>
                        <a:rPr lang="ru-RU" sz="1200" spc="-20">
                          <a:effectLst/>
                        </a:rPr>
                        <a:t>ООШ"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marR="5715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</a:rPr>
                        <a:t>94,12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marR="98425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marR="635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</a:rPr>
                        <a:t>5,88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56980014"/>
                  </a:ext>
                </a:extLst>
              </a:tr>
              <a:tr h="191770">
                <a:tc>
                  <a:txBody>
                    <a:bodyPr/>
                    <a:lstStyle/>
                    <a:p>
                      <a:pPr marL="7620" marR="3175" algn="ctr">
                        <a:lnSpc>
                          <a:spcPts val="132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ts val="132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(80034)</a:t>
                      </a:r>
                      <a:r>
                        <a:rPr lang="ru-RU" sz="1200" spc="-2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МКОУ "Карамахинская </a:t>
                      </a:r>
                      <a:r>
                        <a:rPr lang="ru-RU" sz="1200" spc="-20">
                          <a:effectLst/>
                        </a:rPr>
                        <a:t>ООШ"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marR="5715" algn="ctr">
                        <a:lnSpc>
                          <a:spcPts val="132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</a:rPr>
                        <a:t>87,5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marR="98425" algn="ctr">
                        <a:lnSpc>
                          <a:spcPts val="132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marR="635" algn="ctr">
                        <a:lnSpc>
                          <a:spcPts val="132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</a:rPr>
                        <a:t>12,5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11290660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marL="7620" marR="3175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5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(20012)</a:t>
                      </a:r>
                      <a:r>
                        <a:rPr lang="ru-RU" sz="1200" spc="-1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МКОУ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"Герхмахинская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 spc="-20">
                          <a:effectLst/>
                        </a:rPr>
                        <a:t>СОШ"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marR="5080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</a:rPr>
                        <a:t>84,62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marR="98425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marR="635" algn="ctr">
                        <a:lnSpc>
                          <a:spcPts val="132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</a:rPr>
                        <a:t>15,38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45803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66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9774936" cy="675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5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0"/>
            <a:ext cx="9774936" cy="702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14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ОГЭ по обществознанию в этом году сдавало более 29 тысяч человек. Большая часть выпускников – это учащиеся СОШ. Выпускники показали невысокий уровень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обученности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(83,81%) и качества знаний (27,64%). Заставляет задуматься небольшое количество отличников (2,06%).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604031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Динамика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 имеет резко отрицательный характер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5808" y="2996952"/>
            <a:ext cx="7704856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92000"/>
              </a:lnSpc>
              <a:spcBef>
                <a:spcPts val="65"/>
              </a:spcBef>
              <a:spcAft>
                <a:spcPts val="0"/>
              </a:spcAft>
              <a:buSzPts val="1200"/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ru-RU" sz="2000" b="1" i="1" dirty="0">
                <a:latin typeface="Times New Roman" panose="02020603050405020304" pitchFamily="18" charset="0"/>
                <a:ea typeface="Courier New" panose="02070309020205020404" pitchFamily="49" charset="0"/>
              </a:rPr>
              <a:t>Выводы о вероятных причинах затруднений и типичных ошибок обучающихся субъекта Российской Федерации</a:t>
            </a:r>
            <a:endParaRPr lang="ru-RU" b="1" dirty="0"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>
              <a:spcBef>
                <a:spcPts val="35"/>
              </a:spcBef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Главными причинами затруднений, испытываемых выпускниками, является их малый собственный социальный опыт и знания об обществе, в котором они живут, а также недостаточная практика решений заданий в рамках ОГЭ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уроках обществознания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5867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116632"/>
            <a:ext cx="8280920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ЕГЭ в 2023 году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баллы по предметам «ОБЩЕСТВОЗНАНИЕ», «ИСТОРИЯ»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884434"/>
              </p:ext>
            </p:extLst>
          </p:nvPr>
        </p:nvGraphicFramePr>
        <p:xfrm>
          <a:off x="323528" y="1196752"/>
          <a:ext cx="8424936" cy="5152644"/>
        </p:xfrm>
        <a:graphic>
          <a:graphicData uri="http://schemas.openxmlformats.org/drawingml/2006/table">
            <a:tbl>
              <a:tblPr firstRow="1" firstCol="1" bandRow="1"/>
              <a:tblGrid>
                <a:gridCol w="417311">
                  <a:extLst>
                    <a:ext uri="{9D8B030D-6E8A-4147-A177-3AD203B41FA5}">
                      <a16:colId xmlns:a16="http://schemas.microsoft.com/office/drawing/2014/main" val="2881322070"/>
                    </a:ext>
                  </a:extLst>
                </a:gridCol>
                <a:gridCol w="6165649">
                  <a:extLst>
                    <a:ext uri="{9D8B030D-6E8A-4147-A177-3AD203B41FA5}">
                      <a16:colId xmlns:a16="http://schemas.microsoft.com/office/drawing/2014/main" val="1237954099"/>
                    </a:ext>
                  </a:extLst>
                </a:gridCol>
                <a:gridCol w="1841976">
                  <a:extLst>
                    <a:ext uri="{9D8B030D-6E8A-4147-A177-3AD203B41FA5}">
                      <a16:colId xmlns:a16="http://schemas.microsoft.com/office/drawing/2014/main" val="22621298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ОУ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9590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Хорельская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Б. 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Багаудинова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0545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899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Оружбинская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628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162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185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Целегюнская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602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Билбильская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М.Абдуллаева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157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3614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358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1902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5289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Киркинская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Аликберова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Г.А.»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12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39,5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94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35,6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3914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Самурская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5628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66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48,75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8783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42,96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935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619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646428"/>
              </p:ext>
            </p:extLst>
          </p:nvPr>
        </p:nvGraphicFramePr>
        <p:xfrm>
          <a:off x="467544" y="404664"/>
          <a:ext cx="8064896" cy="4901184"/>
        </p:xfrm>
        <a:graphic>
          <a:graphicData uri="http://schemas.openxmlformats.org/drawingml/2006/table">
            <a:tbl>
              <a:tblPr firstRow="1" firstCol="1" bandRow="1"/>
              <a:tblGrid>
                <a:gridCol w="399477">
                  <a:extLst>
                    <a:ext uri="{9D8B030D-6E8A-4147-A177-3AD203B41FA5}">
                      <a16:colId xmlns:a16="http://schemas.microsoft.com/office/drawing/2014/main" val="3036207182"/>
                    </a:ext>
                  </a:extLst>
                </a:gridCol>
                <a:gridCol w="5902160">
                  <a:extLst>
                    <a:ext uri="{9D8B030D-6E8A-4147-A177-3AD203B41FA5}">
                      <a16:colId xmlns:a16="http://schemas.microsoft.com/office/drawing/2014/main" val="130510233"/>
                    </a:ext>
                  </a:extLst>
                </a:gridCol>
                <a:gridCol w="1763259">
                  <a:extLst>
                    <a:ext uri="{9D8B030D-6E8A-4147-A177-3AD203B41FA5}">
                      <a16:colId xmlns:a16="http://schemas.microsoft.com/office/drawing/2014/main" val="26558274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ОУ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09396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Хорельская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Б. 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Багаудинова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80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439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Оружбинская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136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1034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600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973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Киркинская</a:t>
                      </a: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</a:t>
                      </a:r>
                      <a:r>
                        <a:rPr lang="ru-RU" sz="16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Аликберова</a:t>
                      </a: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Г.А.»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80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34,7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1742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4133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627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6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9276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3611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6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6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754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813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16632"/>
            <a:ext cx="864096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04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669</Words>
  <Application>Microsoft Office PowerPoint</Application>
  <PresentationFormat>Экран (4:3)</PresentationFormat>
  <Paragraphs>267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-apple-system</vt:lpstr>
      <vt:lpstr>Arial</vt:lpstr>
      <vt:lpstr>Arial Black</vt:lpstr>
      <vt:lpstr>Calibri</vt:lpstr>
      <vt:lpstr>Courier New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18</cp:revision>
  <dcterms:created xsi:type="dcterms:W3CDTF">2024-03-12T18:03:55Z</dcterms:created>
  <dcterms:modified xsi:type="dcterms:W3CDTF">2024-03-13T05:20:30Z</dcterms:modified>
</cp:coreProperties>
</file>