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65" r:id="rId2"/>
    <p:sldId id="260" r:id="rId3"/>
    <p:sldId id="259" r:id="rId4"/>
    <p:sldId id="263" r:id="rId5"/>
    <p:sldId id="264" r:id="rId6"/>
    <p:sldId id="271" r:id="rId7"/>
    <p:sldId id="274" r:id="rId8"/>
    <p:sldId id="268" r:id="rId9"/>
    <p:sldId id="272" r:id="rId10"/>
    <p:sldId id="275" r:id="rId11"/>
    <p:sldId id="273" r:id="rId12"/>
    <p:sldId id="269" r:id="rId13"/>
    <p:sldId id="266" r:id="rId14"/>
    <p:sldId id="277" r:id="rId15"/>
    <p:sldId id="278" r:id="rId16"/>
    <p:sldId id="280" r:id="rId17"/>
    <p:sldId id="281" r:id="rId18"/>
    <p:sldId id="282" r:id="rId19"/>
    <p:sldId id="283" r:id="rId20"/>
    <p:sldId id="284" r:id="rId21"/>
    <p:sldId id="279" r:id="rId22"/>
    <p:sldId id="276" r:id="rId23"/>
  </p:sldIdLst>
  <p:sldSz cx="10693400" cy="7562850"/>
  <p:notesSz cx="10693400" cy="7562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865" autoAdjust="0"/>
  </p:normalViewPr>
  <p:slideViewPr>
    <p:cSldViewPr>
      <p:cViewPr varScale="1">
        <p:scale>
          <a:sx n="52" d="100"/>
          <a:sy n="52" d="100"/>
        </p:scale>
        <p:origin x="1109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D3458-F966-47E8-8E92-3ECCBCE74248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15D2A-66D3-40BD-BA52-5045781EA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910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F15D2A-66D3-40BD-BA52-5045781EAC0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948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F15D2A-66D3-40BD-BA52-5045781EAC0F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229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5714" y="452371"/>
            <a:ext cx="936197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8021" y="1144743"/>
            <a:ext cx="9437357" cy="2796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0.jpeg"/><Relationship Id="rId4" Type="http://schemas.openxmlformats.org/officeDocument/2006/relationships/image" Target="../media/image5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18" Type="http://schemas.openxmlformats.org/officeDocument/2006/relationships/image" Target="../media/image2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png"/><Relationship Id="rId20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5" Type="http://schemas.openxmlformats.org/officeDocument/2006/relationships/image" Target="../media/image21.jpeg"/><Relationship Id="rId10" Type="http://schemas.openxmlformats.org/officeDocument/2006/relationships/image" Target="../media/image16.jpeg"/><Relationship Id="rId19" Type="http://schemas.openxmlformats.org/officeDocument/2006/relationships/image" Target="../media/image25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4">
            <a:extLst>
              <a:ext uri="{FF2B5EF4-FFF2-40B4-BE49-F238E27FC236}">
                <a16:creationId xmlns:a16="http://schemas.microsoft.com/office/drawing/2014/main" id="{08A5B018-32D0-4B21-A125-E824329513C2}"/>
              </a:ext>
            </a:extLst>
          </p:cNvPr>
          <p:cNvGrpSpPr>
            <a:grpSpLocks/>
          </p:cNvGrpSpPr>
          <p:nvPr/>
        </p:nvGrpSpPr>
        <p:grpSpPr>
          <a:xfrm>
            <a:off x="4234815" y="3924688"/>
            <a:ext cx="6458585" cy="3604895"/>
            <a:chOff x="0" y="0"/>
            <a:chExt cx="6458585" cy="3605529"/>
          </a:xfrm>
        </p:grpSpPr>
        <p:pic>
          <p:nvPicPr>
            <p:cNvPr id="4" name="Image 35">
              <a:extLst>
                <a:ext uri="{FF2B5EF4-FFF2-40B4-BE49-F238E27FC236}">
                  <a16:creationId xmlns:a16="http://schemas.microsoft.com/office/drawing/2014/main" id="{99B697CB-AEFA-4E82-9935-62FD28E3F1C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458420" cy="3605492"/>
            </a:xfrm>
            <a:prstGeom prst="rect">
              <a:avLst/>
            </a:prstGeom>
          </p:spPr>
        </p:pic>
        <p:pic>
          <p:nvPicPr>
            <p:cNvPr id="5" name="Image 36">
              <a:extLst>
                <a:ext uri="{FF2B5EF4-FFF2-40B4-BE49-F238E27FC236}">
                  <a16:creationId xmlns:a16="http://schemas.microsoft.com/office/drawing/2014/main" id="{1CC71D09-AE42-4C7A-A6B5-D83D6918DE9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441" y="61024"/>
              <a:ext cx="6358979" cy="3544468"/>
            </a:xfrm>
            <a:prstGeom prst="rect">
              <a:avLst/>
            </a:prstGeom>
          </p:spPr>
        </p:pic>
        <p:pic>
          <p:nvPicPr>
            <p:cNvPr id="6" name="Image 37">
              <a:extLst>
                <a:ext uri="{FF2B5EF4-FFF2-40B4-BE49-F238E27FC236}">
                  <a16:creationId xmlns:a16="http://schemas.microsoft.com/office/drawing/2014/main" id="{16D4AC72-CF61-4EAB-BF08-3F63DB4543B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67369" y="1229297"/>
              <a:ext cx="3891051" cy="2376195"/>
            </a:xfrm>
            <a:prstGeom prst="rect">
              <a:avLst/>
            </a:prstGeom>
          </p:spPr>
        </p:pic>
        <p:pic>
          <p:nvPicPr>
            <p:cNvPr id="7" name="Image 38">
              <a:extLst>
                <a:ext uri="{FF2B5EF4-FFF2-40B4-BE49-F238E27FC236}">
                  <a16:creationId xmlns:a16="http://schemas.microsoft.com/office/drawing/2014/main" id="{24831E07-4B28-4511-800A-0B7D3351DA9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73371" y="1322642"/>
              <a:ext cx="3785049" cy="2282850"/>
            </a:xfrm>
            <a:prstGeom prst="rect">
              <a:avLst/>
            </a:prstGeom>
          </p:spPr>
        </p:pic>
      </p:grpSp>
      <p:sp>
        <p:nvSpPr>
          <p:cNvPr id="13" name="Rectangle 11">
            <a:extLst>
              <a:ext uri="{FF2B5EF4-FFF2-40B4-BE49-F238E27FC236}">
                <a16:creationId xmlns:a16="http://schemas.microsoft.com/office/drawing/2014/main" id="{6AC3820D-8EE2-4B18-8B64-438EED7C0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E6EAFCA2-FFDD-44E3-831F-4296290275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7615" y="1148148"/>
            <a:ext cx="6821683" cy="744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112677" rIns="177744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700" b="0" i="0" u="none" strike="noStrike" cap="none" normalizeH="0" baseline="0" dirty="0">
                <a:ln>
                  <a:noFill/>
                </a:ln>
                <a:solidFill>
                  <a:srgbClr val="734B9E"/>
                </a:solidFill>
                <a:effectLst/>
                <a:latin typeface="Microsoft Sans Serif" panose="020B0604020202020204" pitchFamily="34" charset="0"/>
                <a:ea typeface="Verdana" panose="020B0604030504040204" pitchFamily="34" charset="0"/>
                <a:cs typeface="Microsoft Sans Serif" panose="020B0604020202020204" pitchFamily="34" charset="0"/>
              </a:rPr>
              <a:t>               Федеральный проект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734B9E"/>
                </a:solidFill>
                <a:effectLst/>
                <a:latin typeface="Microsoft Sans Serif" panose="020B0604020202020204" pitchFamily="34" charset="0"/>
                <a:ea typeface="Verdana" panose="020B0604030504040204" pitchFamily="34" charset="0"/>
                <a:cs typeface="Microsoft Sans Serif" panose="020B0604020202020204" pitchFamily="34" charset="0"/>
              </a:rPr>
              <a:t>ПАТРИОТИЧЕСКОЕ ВОСПИТАНИЕ ГРАЖДАH РOССИЙСKOЙ ФEДEРАЦИИ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40789B03-ED45-4111-892A-BFD31402E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0806" y="2005136"/>
            <a:ext cx="62679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rgbClr val="734B9E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«НАВИГАТОРЫ ДЕТCТВА»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9" name="Image 2">
            <a:extLst>
              <a:ext uri="{FF2B5EF4-FFF2-40B4-BE49-F238E27FC236}">
                <a16:creationId xmlns:a16="http://schemas.microsoft.com/office/drawing/2014/main" id="{1B51459E-9904-43D0-92A8-F684B3FD7AC6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-8637"/>
            <a:ext cx="5462270" cy="311531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32400A9-2568-4B15-8E71-3D10ECA15FF2}"/>
              </a:ext>
            </a:extLst>
          </p:cNvPr>
          <p:cNvSpPr txBox="1"/>
          <p:nvPr/>
        </p:nvSpPr>
        <p:spPr>
          <a:xfrm>
            <a:off x="2148930" y="3199355"/>
            <a:ext cx="70410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ДОКЛАД на тему: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«Взаимодействие проекта «Навигаторы детства»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с социальными партнерами»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785AAAC-92A0-4D43-A136-EFA511CA1FB8}"/>
              </a:ext>
            </a:extLst>
          </p:cNvPr>
          <p:cNvSpPr txBox="1"/>
          <p:nvPr/>
        </p:nvSpPr>
        <p:spPr>
          <a:xfrm>
            <a:off x="4334256" y="5567751"/>
            <a:ext cx="53558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Маллаева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З.К.-муниципальный координатор проекта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Навигатры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детства « в МР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Магарамкентсуий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7314F80-5D19-4795-A082-8F840105EC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485" y="4399684"/>
            <a:ext cx="2678839" cy="283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200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D46C052-C69E-4D34-8A7A-AC759E1160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409238"/>
              </p:ext>
            </p:extLst>
          </p:nvPr>
        </p:nvGraphicFramePr>
        <p:xfrm>
          <a:off x="850900" y="1144588"/>
          <a:ext cx="9226550" cy="6139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8150">
                  <a:extLst>
                    <a:ext uri="{9D8B030D-6E8A-4147-A177-3AD203B41FA5}">
                      <a16:colId xmlns:a16="http://schemas.microsoft.com/office/drawing/2014/main" val="1242552799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155248875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1515374117"/>
                    </a:ext>
                  </a:extLst>
                </a:gridCol>
              </a:tblGrid>
              <a:tr h="940443">
                <a:tc>
                  <a:txBody>
                    <a:bodyPr/>
                    <a:lstStyle/>
                    <a:p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Наименование социального партнера 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Краткое описание проектов, обогащающих воспитательное пространство 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Точки взаимодействия  и ожидаемый результат	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367517"/>
                  </a:ext>
                </a:extLst>
              </a:tr>
              <a:tr h="2242595">
                <a:tc>
                  <a:txBody>
                    <a:bodyPr/>
                    <a:lstStyle/>
                    <a:p>
                      <a:r>
                        <a:rPr lang="ru-RU" sz="1400" b="1" dirty="0"/>
                        <a:t>Магарамкентская центральная районная больница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err="1"/>
                        <a:t>Лекции,беседы</a:t>
                      </a:r>
                      <a:r>
                        <a:rPr lang="ru-RU" sz="1400" b="1" dirty="0"/>
                        <a:t> на тему «Здоровый образ жизни»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Организация совместных мероприятий с сотрудниками ФАП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684122"/>
                  </a:ext>
                </a:extLst>
              </a:tr>
              <a:tr h="137449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Лезгинский драматический театр</a:t>
                      </a:r>
                    </a:p>
                    <a:p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r>
                        <a:rPr lang="ru-RU" sz="1400" b="1" dirty="0"/>
                        <a:t>Встречи с деятелями </a:t>
                      </a:r>
                      <a:r>
                        <a:rPr lang="ru-RU" sz="1400" b="1" dirty="0" err="1"/>
                        <a:t>культуры,мастер-классы,формирование</a:t>
                      </a:r>
                      <a:r>
                        <a:rPr lang="ru-RU" sz="1400" b="1" dirty="0"/>
                        <a:t> навыков по проведению школьных театральных постановок</a:t>
                      </a:r>
                    </a:p>
                    <a:p>
                      <a:endParaRPr lang="ru-RU" sz="1400" b="1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Организованные посещения </a:t>
                      </a:r>
                      <a:r>
                        <a:rPr lang="ru-RU" sz="1400" b="1" dirty="0" err="1"/>
                        <a:t>театра,,организация</a:t>
                      </a:r>
                      <a:r>
                        <a:rPr lang="ru-RU" sz="1400" b="1" dirty="0"/>
                        <a:t> экскурсий в закулисье после </a:t>
                      </a:r>
                      <a:r>
                        <a:rPr lang="ru-RU" sz="1400" b="1" dirty="0" err="1"/>
                        <a:t>спектакля,выздные</a:t>
                      </a:r>
                      <a:r>
                        <a:rPr lang="ru-RU" sz="1400" b="1" dirty="0"/>
                        <a:t> занятия в </a:t>
                      </a:r>
                      <a:r>
                        <a:rPr lang="ru-RU" sz="1400" b="1" dirty="0" err="1"/>
                        <a:t>театре,мастер</a:t>
                      </a:r>
                      <a:r>
                        <a:rPr lang="ru-RU" sz="1400" b="1" dirty="0"/>
                        <a:t> классы ,рассказы о работе </a:t>
                      </a:r>
                      <a:r>
                        <a:rPr lang="ru-RU" sz="1400" b="1" dirty="0" err="1"/>
                        <a:t>гримеров,осветителей</a:t>
                      </a:r>
                      <a:r>
                        <a:rPr lang="ru-RU" sz="1400" b="1" dirty="0"/>
                        <a:t> и т.д.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481751"/>
                  </a:ext>
                </a:extLst>
              </a:tr>
              <a:tr h="1157468">
                <a:tc>
                  <a:txBody>
                    <a:bodyPr/>
                    <a:lstStyle/>
                    <a:p>
                      <a:r>
                        <a:rPr lang="ru-RU" sz="1400" b="1" dirty="0"/>
                        <a:t>Организации дополнительного образования «Районный центр детского творчества» , ДЮСШ, «Магарамкентская школа искусств»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err="1"/>
                        <a:t>Конкурсы,фестивали</a:t>
                      </a:r>
                      <a:r>
                        <a:rPr lang="ru-RU" sz="1400" b="1" dirty="0"/>
                        <a:t> «С песней к Победе , «Очаг мой Дагестан», «А ну-ка девушки»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err="1"/>
                        <a:t>Оргганизация</a:t>
                      </a:r>
                      <a:r>
                        <a:rPr lang="ru-RU" sz="1400" b="1" dirty="0"/>
                        <a:t> совместных мероприятий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833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222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BE4BDA4-8CFE-470C-B764-5C25063AB4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857127"/>
              </p:ext>
            </p:extLst>
          </p:nvPr>
        </p:nvGraphicFramePr>
        <p:xfrm>
          <a:off x="622300" y="504825"/>
          <a:ext cx="9448800" cy="571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3231230888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1453556252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371262556"/>
                    </a:ext>
                  </a:extLst>
                </a:gridCol>
              </a:tblGrid>
              <a:tr h="940443">
                <a:tc>
                  <a:txBody>
                    <a:bodyPr/>
                    <a:lstStyle/>
                    <a:p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Наименование социального партнера 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Краткое описание проектов, обогащающих воспитательное пространство 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Точки взаимодействия  и ожидаемый результат	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379336"/>
                  </a:ext>
                </a:extLst>
              </a:tr>
              <a:tr h="2242595">
                <a:tc>
                  <a:txBody>
                    <a:bodyPr/>
                    <a:lstStyle/>
                    <a:p>
                      <a:r>
                        <a:rPr lang="ru-RU" sz="1400" b="1" dirty="0"/>
                        <a:t>Лезгинский драматический театр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Встречи с деятелями </a:t>
                      </a:r>
                      <a:r>
                        <a:rPr lang="ru-RU" sz="1400" b="1" dirty="0" err="1"/>
                        <a:t>культуры,мастер-классы,формирование</a:t>
                      </a:r>
                      <a:r>
                        <a:rPr lang="ru-RU" sz="1400" b="1" dirty="0"/>
                        <a:t> навыков по проведению школьных театральных постановок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Организованные посещения </a:t>
                      </a:r>
                      <a:r>
                        <a:rPr lang="ru-RU" sz="1400" b="1" dirty="0" err="1"/>
                        <a:t>театра,,организация</a:t>
                      </a:r>
                      <a:r>
                        <a:rPr lang="ru-RU" sz="1400" b="1" dirty="0"/>
                        <a:t> экскурсий в закулисье после </a:t>
                      </a:r>
                      <a:r>
                        <a:rPr lang="ru-RU" sz="1400" b="1" dirty="0" err="1"/>
                        <a:t>спектакля,выздные</a:t>
                      </a:r>
                      <a:r>
                        <a:rPr lang="ru-RU" sz="1400" b="1" dirty="0"/>
                        <a:t> занятия в </a:t>
                      </a:r>
                      <a:r>
                        <a:rPr lang="ru-RU" sz="1400" b="1" dirty="0" err="1"/>
                        <a:t>театре,мастер</a:t>
                      </a:r>
                      <a:r>
                        <a:rPr lang="ru-RU" sz="1400" b="1" dirty="0"/>
                        <a:t> классы ,рассказы о работе </a:t>
                      </a:r>
                      <a:r>
                        <a:rPr lang="ru-RU" sz="1400" b="1" dirty="0" err="1"/>
                        <a:t>гримеров,осветителей</a:t>
                      </a:r>
                      <a:r>
                        <a:rPr lang="ru-RU" sz="1400" b="1" dirty="0"/>
                        <a:t> и т.д.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977297"/>
                  </a:ext>
                </a:extLst>
              </a:tr>
              <a:tr h="1374494">
                <a:tc>
                  <a:txBody>
                    <a:bodyPr/>
                    <a:lstStyle/>
                    <a:p>
                      <a:r>
                        <a:rPr lang="ru-RU" sz="1400" b="1" dirty="0"/>
                        <a:t>ОМВД России по Магарамкентскому району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1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Встречи с сотрудниками </a:t>
                      </a:r>
                      <a:r>
                        <a:rPr lang="ru-RU" sz="1400" b="1" i="0" u="none" strike="noStrike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прафоохранительных</a:t>
                      </a:r>
                      <a:r>
                        <a:rPr lang="ru-RU" sz="1400" b="1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0" u="none" strike="noStrike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органов,беседы</a:t>
                      </a:r>
                      <a:r>
                        <a:rPr lang="ru-RU" sz="1400" b="1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 об-</a:t>
                      </a:r>
                      <a:r>
                        <a:rPr lang="ru-RU" sz="1400" b="1" i="0" u="none" strike="noStrike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ся</a:t>
                      </a:r>
                      <a:r>
                        <a:rPr lang="ru-RU" sz="1400" b="1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по профилактике правонарушений</a:t>
                      </a:r>
                    </a:p>
                    <a:p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Совместные </a:t>
                      </a:r>
                      <a:r>
                        <a:rPr lang="ru-RU" sz="1400" b="1" dirty="0" err="1"/>
                        <a:t>мероприятия,согласно</a:t>
                      </a:r>
                      <a:r>
                        <a:rPr lang="ru-RU" sz="1400" b="1" dirty="0"/>
                        <a:t> плану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761147"/>
                  </a:ext>
                </a:extLst>
              </a:tr>
              <a:tr h="1157468">
                <a:tc>
                  <a:txBody>
                    <a:bodyPr/>
                    <a:lstStyle/>
                    <a:p>
                      <a:r>
                        <a:rPr lang="ru-RU" sz="1400" b="1" dirty="0"/>
                        <a:t>КФХ «Сад»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err="1"/>
                        <a:t>Профориентация,знакомство</a:t>
                      </a:r>
                      <a:r>
                        <a:rPr lang="ru-RU" sz="1400" b="1" dirty="0"/>
                        <a:t> с сельско-хозяйственным предприятием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Проведение экскурсий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9296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7622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75EE6C-92B4-44B2-B60F-DB38CF1343AD}"/>
              </a:ext>
            </a:extLst>
          </p:cNvPr>
          <p:cNvSpPr txBox="1"/>
          <p:nvPr/>
        </p:nvSpPr>
        <p:spPr>
          <a:xfrm>
            <a:off x="1689100" y="352425"/>
            <a:ext cx="5347446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Сотрудничество с социальными партнёрами предоставляет множество преимуществ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369A5E-EA42-4A5A-BFE6-30F0236C50EA}"/>
              </a:ext>
            </a:extLst>
          </p:cNvPr>
          <p:cNvSpPr txBox="1"/>
          <p:nvPr/>
        </p:nvSpPr>
        <p:spPr>
          <a:xfrm>
            <a:off x="774700" y="1419225"/>
            <a:ext cx="9372600" cy="1958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Дополнительные ресурсы: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Социальные партнёры могут предоставить образовательные и материальные ресурсы, что поможет реализовать более широкий спектр программ для детей.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Опыт и знания: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Партнёры, работающие в своей области, могут делиться опытом и предоставлять детям уникальные знания, которые невозможно получить в стандартной учебной программе.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99B2E8-2299-4E90-94E9-B0273C27FA78}"/>
              </a:ext>
            </a:extLst>
          </p:cNvPr>
          <p:cNvSpPr txBox="1"/>
          <p:nvPr/>
        </p:nvSpPr>
        <p:spPr>
          <a:xfrm>
            <a:off x="698500" y="3596759"/>
            <a:ext cx="63380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смогут забрать с собой участники площадки?</a:t>
            </a:r>
            <a:endParaRPr lang="ru-RU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8340AE-468F-4A28-B7A5-67FB694DB8A0}"/>
              </a:ext>
            </a:extLst>
          </p:cNvPr>
          <p:cNvSpPr txBox="1"/>
          <p:nvPr/>
        </p:nvSpPr>
        <p:spPr>
          <a:xfrm>
            <a:off x="692150" y="3966091"/>
            <a:ext cx="883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анализ успешных кейсов и практик взаимодействия поможет выявить наиболее эффективные методы работы. Это не только повысит качество программы, но и даст возможность учесть ошибки и находить пути их преодоления.</a:t>
            </a:r>
            <a:endParaRPr lang="ru-RU" dirty="0"/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45448482-2E98-4B71-81BF-C17B820AD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50" y="5000625"/>
            <a:ext cx="44704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435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82B325-F39A-4323-9C71-46698D065DB6}"/>
              </a:ext>
            </a:extLst>
          </p:cNvPr>
          <p:cNvSpPr txBox="1"/>
          <p:nvPr/>
        </p:nvSpPr>
        <p:spPr>
          <a:xfrm>
            <a:off x="1422400" y="0"/>
            <a:ext cx="78486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отрудничество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советниками с Сулейман-Стальского района.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0C034F-D72F-4C16-93D8-CDC30923A4D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20738074">
            <a:off x="417242" y="974178"/>
            <a:ext cx="5410200" cy="37338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F706A9-1E65-46FA-B395-23B0A403185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 rot="898268">
            <a:off x="6451233" y="836681"/>
            <a:ext cx="3893924" cy="43434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FD6801-4CB6-46E9-8BAD-AE0761A20A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2500" y="4829318"/>
            <a:ext cx="5562600" cy="275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24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DE27DE9-4FC2-4E0D-A806-E9AB0A94C3B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20496015">
            <a:off x="463239" y="804739"/>
            <a:ext cx="5220724" cy="37297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58C176-DE78-4DD2-9ECF-2087C2ACBB55}"/>
              </a:ext>
            </a:extLst>
          </p:cNvPr>
          <p:cNvSpPr txBox="1"/>
          <p:nvPr/>
        </p:nvSpPr>
        <p:spPr>
          <a:xfrm>
            <a:off x="1384300" y="123825"/>
            <a:ext cx="67818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Экскурсия в Лезгинский драматический театр </a:t>
            </a:r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г.Дербент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046738-351B-41E4-80F3-FFDA6F3957A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 rot="993061">
            <a:off x="5968828" y="956771"/>
            <a:ext cx="4228247" cy="35769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A98230-3ABB-45B6-AF54-CD18438DE5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300" y="4364289"/>
            <a:ext cx="4594643" cy="317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20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0DA6FD8-66F6-4CCA-BF19-39CE0EA2ADD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00" y="1114425"/>
            <a:ext cx="4648200" cy="2971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F3D89B-F5F4-4EB8-9349-F67C0AA74F17}"/>
              </a:ext>
            </a:extLst>
          </p:cNvPr>
          <p:cNvSpPr txBox="1"/>
          <p:nvPr/>
        </p:nvSpPr>
        <p:spPr>
          <a:xfrm>
            <a:off x="2946400" y="266701"/>
            <a:ext cx="510540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Сотрудничество с пограничными заставами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12F0EF-A418-4F8A-B2D0-BB644C75955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46700" y="1114425"/>
            <a:ext cx="4419600" cy="29718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7C4030-1357-4206-8942-5A482E4ABA9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6100" y="4162425"/>
            <a:ext cx="4648200" cy="304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C67A93-2932-4EDF-8D3B-C0BB2008CB7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99100" y="4314825"/>
            <a:ext cx="4648200" cy="297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26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349CF3-C5B1-4F5C-966D-E4B822F38437}"/>
              </a:ext>
            </a:extLst>
          </p:cNvPr>
          <p:cNvSpPr txBox="1"/>
          <p:nvPr/>
        </p:nvSpPr>
        <p:spPr>
          <a:xfrm>
            <a:off x="469900" y="123825"/>
            <a:ext cx="96012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Сотрудничество </a:t>
            </a:r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школ.Совместная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экскурсия в краеведческий музей обучающихся МКОУ «</a:t>
            </a:r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Самурская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СОШ» и «</a:t>
            </a:r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Тагиркентказмалярская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СОШ»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448A0C-BA17-4246-842A-31B27542D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00" y="1190625"/>
            <a:ext cx="4038600" cy="31242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50235BB-7B3D-4801-A41A-666B74DDF88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78450" y="1190625"/>
            <a:ext cx="4540250" cy="31242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87737D-8E5C-4BFE-B742-71C61D628F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0" y="4543425"/>
            <a:ext cx="3733800" cy="266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11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998440F-954A-4182-8049-C6E1E34DFDA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100" y="809625"/>
            <a:ext cx="4191000" cy="367450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07D246-4513-43FC-BDA9-C004FD129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5700" y="733424"/>
            <a:ext cx="4876800" cy="37507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EF7CF2-0969-4CDD-8147-4CD9D789915A}"/>
              </a:ext>
            </a:extLst>
          </p:cNvPr>
          <p:cNvSpPr txBox="1"/>
          <p:nvPr/>
        </p:nvSpPr>
        <p:spPr>
          <a:xfrm>
            <a:off x="2374900" y="123825"/>
            <a:ext cx="5715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Сотрудничество с агрофирмой КФХ «САД»</a:t>
            </a:r>
          </a:p>
        </p:txBody>
      </p:sp>
    </p:spTree>
    <p:extLst>
      <p:ext uri="{BB962C8B-B14F-4D97-AF65-F5344CB8AC3E}">
        <p14:creationId xmlns:p14="http://schemas.microsoft.com/office/powerpoint/2010/main" val="287380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A2271D-4682-4963-9315-519645DCA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0" y="1190625"/>
            <a:ext cx="3276600" cy="2667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2896F5-7409-4D55-80D5-F2ECB28ECCC4}"/>
              </a:ext>
            </a:extLst>
          </p:cNvPr>
          <p:cNvSpPr txBox="1"/>
          <p:nvPr/>
        </p:nvSpPr>
        <p:spPr>
          <a:xfrm>
            <a:off x="1647428" y="371415"/>
            <a:ext cx="4350544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с родителями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4E368C-8F06-4930-93E5-252E3BD157B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94300" y="4391025"/>
            <a:ext cx="5041900" cy="2895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0EA698-CA83-4341-8DC2-09EAD15F34E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50990" y="1038225"/>
            <a:ext cx="3572510" cy="29718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F63E500-EEA7-4112-8FE2-3E8FFDDF1B7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7499" y="4295715"/>
            <a:ext cx="4502945" cy="299091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796B234-E64B-44CF-9572-1032872301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2700" y="1266825"/>
            <a:ext cx="259319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752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FF85FD-EA6D-4B89-BF52-0F2ADACA867C}"/>
              </a:ext>
            </a:extLst>
          </p:cNvPr>
          <p:cNvSpPr txBox="1"/>
          <p:nvPr/>
        </p:nvSpPr>
        <p:spPr>
          <a:xfrm>
            <a:off x="720725" y="276225"/>
            <a:ext cx="759777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Сотрудничество с ОМВД России по Магарамкентскому району .</a:t>
            </a:r>
          </a:p>
          <a:p>
            <a:r>
              <a:rPr lang="ru-RU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Встречи, круглый столы , мероприятия.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85030B-7AF6-40DD-BB28-7AFD3702BBD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100" y="1155968"/>
            <a:ext cx="3594258" cy="19348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4BB76D-FE07-42EE-86A6-1E8FBD90A75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32300" y="1557337"/>
            <a:ext cx="5562600" cy="57292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1A9E16-1652-4579-91AA-4DE305DE107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2331" y="5351781"/>
            <a:ext cx="3481626" cy="19348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4D58DF-A146-46CD-B7E0-A4704C72B6E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0174" y="3335072"/>
            <a:ext cx="3629183" cy="193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15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227310-C8B4-486D-AC1C-57F668E00895}"/>
              </a:ext>
            </a:extLst>
          </p:cNvPr>
          <p:cNvSpPr txBox="1"/>
          <p:nvPr/>
        </p:nvSpPr>
        <p:spPr>
          <a:xfrm>
            <a:off x="241300" y="1038225"/>
            <a:ext cx="9829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4B0CB2-8D5E-4A09-864B-E697FE745901}"/>
              </a:ext>
            </a:extLst>
          </p:cNvPr>
          <p:cNvSpPr txBox="1"/>
          <p:nvPr/>
        </p:nvSpPr>
        <p:spPr>
          <a:xfrm>
            <a:off x="622300" y="504825"/>
            <a:ext cx="92964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Социальные партнёры школы в воспитательной работе-  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организации, учреждения и лица, которые сотрудничают с образовательным учреждением для решения воспитательных задач. Цель такого партнёрства — воспитание успешной, гармонично развитой, социокультурной,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самореализованной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личности обучающегося.</a:t>
            </a:r>
            <a:endParaRPr lang="ru-RU" sz="20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3AD1CB-2BCA-4327-A6B2-20D84C4E35D3}"/>
              </a:ext>
            </a:extLst>
          </p:cNvPr>
          <p:cNvSpPr txBox="1"/>
          <p:nvPr/>
        </p:nvSpPr>
        <p:spPr>
          <a:xfrm>
            <a:off x="621553" y="2363692"/>
            <a:ext cx="9829800" cy="961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Вся деятельность школы,  а именно реализации проекта «Навигаторы детства»  и  социума нацелена на результат работы, в котором человеческие ресурсы будут использоваться   более </a:t>
            </a:r>
            <a:r>
              <a:rPr lang="ru-RU" sz="1800" b="1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эффективнов</a:t>
            </a: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интересах всех людей, живущих вокруг образовательного учреждения.</a:t>
            </a:r>
            <a:endParaRPr lang="ru-RU" sz="180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FF7553-ED1C-4FCF-948A-89D8AB715880}"/>
              </a:ext>
            </a:extLst>
          </p:cNvPr>
          <p:cNvSpPr txBox="1"/>
          <p:nvPr/>
        </p:nvSpPr>
        <p:spPr>
          <a:xfrm>
            <a:off x="431800" y="3552825"/>
            <a:ext cx="98298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Советник директора по воспитанию в образовательной организации играет важную роль в установлении партнерских отношений с социальными партнерами. Его задачи связаны с созданием сотрудничества между образовательным учреждением и организациями, которые имеют социальную значимость и могут внести вклад в формирование гармоничной социальной среды для учащихся.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961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A4F87B5-61E5-40D2-9FA9-2F0212E0182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98700" y="4152501"/>
            <a:ext cx="4876800" cy="32865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70B9B0-7C9A-446E-BE09-C3BB8660EC1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99100" y="1190625"/>
            <a:ext cx="4191000" cy="261937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C382CA-807E-485B-9A38-EE386CBEA66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19112" y="1045209"/>
            <a:ext cx="3686175" cy="27647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2AC5BB-67E6-4001-A8CD-7DC468F4BD98}"/>
              </a:ext>
            </a:extLst>
          </p:cNvPr>
          <p:cNvSpPr txBox="1"/>
          <p:nvPr/>
        </p:nvSpPr>
        <p:spPr>
          <a:xfrm>
            <a:off x="954722" y="352425"/>
            <a:ext cx="70866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с  отделом просвещения Муфтията РД</a:t>
            </a:r>
          </a:p>
        </p:txBody>
      </p:sp>
    </p:spTree>
    <p:extLst>
      <p:ext uri="{BB962C8B-B14F-4D97-AF65-F5344CB8AC3E}">
        <p14:creationId xmlns:p14="http://schemas.microsoft.com/office/powerpoint/2010/main" val="273881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8F5CF3-A582-48A1-99CD-260F48408DCA}"/>
              </a:ext>
            </a:extLst>
          </p:cNvPr>
          <p:cNvSpPr txBox="1"/>
          <p:nvPr/>
        </p:nvSpPr>
        <p:spPr>
          <a:xfrm>
            <a:off x="2672557" y="332575"/>
            <a:ext cx="53482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Вместе мы можем больше!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1BE42F-521B-4316-9CDF-26702C2DF585}"/>
              </a:ext>
            </a:extLst>
          </p:cNvPr>
          <p:cNvSpPr txBox="1"/>
          <p:nvPr/>
        </p:nvSpPr>
        <p:spPr>
          <a:xfrm>
            <a:off x="1409700" y="1038225"/>
            <a:ext cx="9296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             </a:t>
            </a:r>
            <a:r>
              <a:rPr lang="ru-RU" sz="2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Мы открыты к сотрудничеству и новым предложениям!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6C4A69-5494-434D-931F-D2F3FC1D4039}"/>
              </a:ext>
            </a:extLst>
          </p:cNvPr>
          <p:cNvSpPr txBox="1"/>
          <p:nvPr/>
        </p:nvSpPr>
        <p:spPr>
          <a:xfrm>
            <a:off x="637678" y="6541444"/>
            <a:ext cx="944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советников по воспитательной работе и взаимодействию с детскими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общественными объединениями   Магарамкентского района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5798C8-B3D8-4A33-B128-28E89C463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3" y="1640531"/>
            <a:ext cx="5283697" cy="465549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06741AD-78C0-490E-913D-F8E9D643AB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500" y="1617794"/>
            <a:ext cx="4419600" cy="4678229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AEDB8EE-261C-4965-9CCB-AE01CFABF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161925"/>
            <a:ext cx="2057400" cy="135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269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D1D4C3A7-8C0D-4E35-8B72-8FC8A16FC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700" y="0"/>
            <a:ext cx="10833100" cy="756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04982E8-303F-4E88-918B-C85FF2060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504825"/>
            <a:ext cx="10693400" cy="164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934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0E22ED-9E8B-4AE5-B11A-9383620A6BB0}"/>
              </a:ext>
            </a:extLst>
          </p:cNvPr>
          <p:cNvSpPr txBox="1"/>
          <p:nvPr/>
        </p:nvSpPr>
        <p:spPr>
          <a:xfrm>
            <a:off x="850900" y="114860"/>
            <a:ext cx="5347446" cy="1084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u-RU" sz="105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1800" b="1" i="0" u="none" strike="noStrike" baseline="0" dirty="0">
                <a:solidFill>
                  <a:srgbClr val="B01717"/>
                </a:solidFill>
                <a:latin typeface="Arial" panose="020B0604020202020204" pitchFamily="34" charset="0"/>
              </a:rPr>
              <a:t>С чего начать работу по социальному партнерству в проекте «Навигаторы детства»? 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1970CA-CE50-41F6-B97A-6FA22AFA22CD}"/>
              </a:ext>
            </a:extLst>
          </p:cNvPr>
          <p:cNvSpPr txBox="1"/>
          <p:nvPr/>
        </p:nvSpPr>
        <p:spPr>
          <a:xfrm>
            <a:off x="546100" y="1419225"/>
            <a:ext cx="101473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Работа по социальному партнерству — это ключевой фактор успеха для проекта «Навигаторы детства», так как он по своей сути межведомственный и нацелен на координацию усилий разных структур во благо детей.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A048B3-AF7D-4D16-922A-4DEE9EAB3D1E}"/>
              </a:ext>
            </a:extLst>
          </p:cNvPr>
          <p:cNvSpPr txBox="1"/>
          <p:nvPr/>
        </p:nvSpPr>
        <p:spPr>
          <a:xfrm>
            <a:off x="469900" y="2634973"/>
            <a:ext cx="96012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 Почему партнерства — это ключ к успеху? (Актуальность)</a:t>
            </a:r>
          </a:p>
          <a:p>
            <a:pPr algn="l" rtl="0"/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               </a:t>
            </a:r>
            <a:r>
              <a:rPr lang="ru-RU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Один в поле не воин: почему нам нужны партнеры?</a:t>
            </a:r>
            <a:br>
              <a:rPr lang="ru-RU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b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  · </a:t>
            </a:r>
            <a:r>
              <a:rPr lang="ru-RU" b="1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Масштаб:</a:t>
            </a: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 Охват большего количества детей и проектов.</a:t>
            </a:r>
            <a:b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  </a:t>
            </a:r>
            <a:r>
              <a:rPr lang="ru-RU" b="1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· Ресурсы: </a:t>
            </a: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Привлечение материальных, экспертных и человеческих ресурсов.</a:t>
            </a:r>
            <a:b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  </a:t>
            </a:r>
            <a:r>
              <a:rPr lang="ru-RU" b="1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· Качество</a:t>
            </a: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: Повышение разнообразия и профессионального уровня мероприятий.</a:t>
            </a:r>
            <a:b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  </a:t>
            </a:r>
            <a:r>
              <a:rPr lang="ru-RU" b="1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· Интеграция</a:t>
            </a: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: Вхождение детей в реальное социально-экономическое пространство города/района.</a:t>
            </a:r>
            <a:b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2C2D2E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D32767C3-9BE5-475D-974C-0E1FDEFC1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7" y="4850963"/>
            <a:ext cx="4238625" cy="258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309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943C6E-6DF5-46B5-A52F-6B5FB3CF316B}"/>
              </a:ext>
            </a:extLst>
          </p:cNvPr>
          <p:cNvSpPr txBox="1"/>
          <p:nvPr/>
        </p:nvSpPr>
        <p:spPr>
          <a:xfrm>
            <a:off x="1159437" y="836496"/>
            <a:ext cx="5347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Внутри системы образования: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636266A2-C695-4164-923A-894740716B2B}"/>
              </a:ext>
            </a:extLst>
          </p:cNvPr>
          <p:cNvCxnSpPr>
            <a:cxnSpLocks/>
          </p:cNvCxnSpPr>
          <p:nvPr/>
        </p:nvCxnSpPr>
        <p:spPr>
          <a:xfrm>
            <a:off x="3604559" y="1095258"/>
            <a:ext cx="457201" cy="4533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A66ACFA1-523C-4FBA-8983-A85CC80C3610}"/>
              </a:ext>
            </a:extLst>
          </p:cNvPr>
          <p:cNvCxnSpPr>
            <a:cxnSpLocks/>
          </p:cNvCxnSpPr>
          <p:nvPr/>
        </p:nvCxnSpPr>
        <p:spPr>
          <a:xfrm flipH="1">
            <a:off x="1109384" y="1034268"/>
            <a:ext cx="457200" cy="531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D3764B72-EE33-46DF-A28C-193D8085F3CD}"/>
              </a:ext>
            </a:extLst>
          </p:cNvPr>
          <p:cNvCxnSpPr>
            <a:cxnSpLocks/>
          </p:cNvCxnSpPr>
          <p:nvPr/>
        </p:nvCxnSpPr>
        <p:spPr>
          <a:xfrm>
            <a:off x="2557929" y="1003518"/>
            <a:ext cx="0" cy="592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C7623FD-155A-42C9-B770-DE7A140D33D8}"/>
              </a:ext>
            </a:extLst>
          </p:cNvPr>
          <p:cNvSpPr txBox="1"/>
          <p:nvPr/>
        </p:nvSpPr>
        <p:spPr>
          <a:xfrm>
            <a:off x="312271" y="1293088"/>
            <a:ext cx="1905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</a:t>
            </a: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FEB1DE-55A3-4C5E-93BB-4FE7108F3A84}"/>
              </a:ext>
            </a:extLst>
          </p:cNvPr>
          <p:cNvSpPr txBox="1"/>
          <p:nvPr/>
        </p:nvSpPr>
        <p:spPr>
          <a:xfrm>
            <a:off x="2110441" y="1197677"/>
            <a:ext cx="11220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школы и детские сады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BE035F-B4B2-4DB8-8DB1-9383F04F1184}"/>
              </a:ext>
            </a:extLst>
          </p:cNvPr>
          <p:cNvSpPr txBox="1"/>
          <p:nvPr/>
        </p:nvSpPr>
        <p:spPr>
          <a:xfrm>
            <a:off x="3197253" y="1430537"/>
            <a:ext cx="15017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</a:t>
            </a:r>
            <a:r>
              <a:rPr lang="ru-RU" b="0" i="0" dirty="0" err="1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доп.образования</a:t>
            </a:r>
            <a:r>
              <a:rPr lang="ru-RU" b="0" i="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31A402-AD06-4BEC-9659-BA72153BB129}"/>
              </a:ext>
            </a:extLst>
          </p:cNvPr>
          <p:cNvSpPr txBox="1"/>
          <p:nvPr/>
        </p:nvSpPr>
        <p:spPr>
          <a:xfrm>
            <a:off x="4556778" y="1975488"/>
            <a:ext cx="57933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</a:t>
            </a:r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и муниципальные структуры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350079DF-7793-465F-A97D-03CFEE33F47E}"/>
              </a:ext>
            </a:extLst>
          </p:cNvPr>
          <p:cNvCxnSpPr>
            <a:cxnSpLocks/>
          </p:cNvCxnSpPr>
          <p:nvPr/>
        </p:nvCxnSpPr>
        <p:spPr>
          <a:xfrm flipH="1">
            <a:off x="5245846" y="2333657"/>
            <a:ext cx="457200" cy="4880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387E2FD0-AD53-4EDD-99FA-DCA5B203A3D3}"/>
              </a:ext>
            </a:extLst>
          </p:cNvPr>
          <p:cNvSpPr txBox="1"/>
          <p:nvPr/>
        </p:nvSpPr>
        <p:spPr>
          <a:xfrm>
            <a:off x="4556778" y="2829885"/>
            <a:ext cx="14847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Отдел по молодежной политике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182980CD-593B-489C-977F-1B244FFCE581}"/>
              </a:ext>
            </a:extLst>
          </p:cNvPr>
          <p:cNvCxnSpPr>
            <a:cxnSpLocks/>
          </p:cNvCxnSpPr>
          <p:nvPr/>
        </p:nvCxnSpPr>
        <p:spPr>
          <a:xfrm>
            <a:off x="6569633" y="2239942"/>
            <a:ext cx="0" cy="4118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941D491E-6827-4A92-BE88-00EB01094606}"/>
              </a:ext>
            </a:extLst>
          </p:cNvPr>
          <p:cNvSpPr txBox="1"/>
          <p:nvPr/>
        </p:nvSpPr>
        <p:spPr>
          <a:xfrm>
            <a:off x="5942321" y="2699161"/>
            <a:ext cx="20678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местная администрация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F1360B14-FA77-4202-8B84-A6EBFD95FC8F}"/>
              </a:ext>
            </a:extLst>
          </p:cNvPr>
          <p:cNvCxnSpPr>
            <a:cxnSpLocks/>
          </p:cNvCxnSpPr>
          <p:nvPr/>
        </p:nvCxnSpPr>
        <p:spPr>
          <a:xfrm>
            <a:off x="8013700" y="2239942"/>
            <a:ext cx="0" cy="301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7B1E5EE6-4DEE-4A6B-A213-41F5A58AE22A}"/>
              </a:ext>
            </a:extLst>
          </p:cNvPr>
          <p:cNvSpPr txBox="1"/>
          <p:nvPr/>
        </p:nvSpPr>
        <p:spPr>
          <a:xfrm>
            <a:off x="7416029" y="2411880"/>
            <a:ext cx="15564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dirty="0" err="1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библиотеки,музеи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397A6DAE-2EC2-4314-B359-016D43CF561A}"/>
              </a:ext>
            </a:extLst>
          </p:cNvPr>
          <p:cNvCxnSpPr>
            <a:cxnSpLocks/>
          </p:cNvCxnSpPr>
          <p:nvPr/>
        </p:nvCxnSpPr>
        <p:spPr>
          <a:xfrm>
            <a:off x="7491693" y="2207974"/>
            <a:ext cx="21215" cy="1202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2C2D2934-98B4-498A-ADE5-1F8502FE66B1}"/>
              </a:ext>
            </a:extLst>
          </p:cNvPr>
          <p:cNvSpPr txBox="1"/>
          <p:nvPr/>
        </p:nvSpPr>
        <p:spPr>
          <a:xfrm>
            <a:off x="6891354" y="3410049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МВД</a:t>
            </a:r>
          </a:p>
        </p:txBody>
      </p: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AAD0FBAE-0DEC-417F-97EB-A3A1B86502AD}"/>
              </a:ext>
            </a:extLst>
          </p:cNvPr>
          <p:cNvCxnSpPr>
            <a:cxnSpLocks/>
          </p:cNvCxnSpPr>
          <p:nvPr/>
        </p:nvCxnSpPr>
        <p:spPr>
          <a:xfrm flipH="1">
            <a:off x="5847691" y="2283165"/>
            <a:ext cx="44902" cy="160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1AE432DB-813C-46D3-A248-F27F97BA5388}"/>
              </a:ext>
            </a:extLst>
          </p:cNvPr>
          <p:cNvSpPr txBox="1"/>
          <p:nvPr/>
        </p:nvSpPr>
        <p:spPr>
          <a:xfrm>
            <a:off x="4912765" y="3808054"/>
            <a:ext cx="1978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здравоохранения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CB48D9C-5624-4C43-8977-49541B65D5C6}"/>
              </a:ext>
            </a:extLst>
          </p:cNvPr>
          <p:cNvSpPr txBox="1"/>
          <p:nvPr/>
        </p:nvSpPr>
        <p:spPr>
          <a:xfrm>
            <a:off x="246942" y="4314641"/>
            <a:ext cx="49989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Общественные организации</a:t>
            </a:r>
          </a:p>
        </p:txBody>
      </p: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A875BDEF-9516-40B5-B322-F4E05FA3D43E}"/>
              </a:ext>
            </a:extLst>
          </p:cNvPr>
          <p:cNvCxnSpPr>
            <a:cxnSpLocks/>
          </p:cNvCxnSpPr>
          <p:nvPr/>
        </p:nvCxnSpPr>
        <p:spPr>
          <a:xfrm flipH="1">
            <a:off x="297184" y="4680925"/>
            <a:ext cx="533400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>
            <a:extLst>
              <a:ext uri="{FF2B5EF4-FFF2-40B4-BE49-F238E27FC236}">
                <a16:creationId xmlns:a16="http://schemas.microsoft.com/office/drawing/2014/main" id="{5D2BAD2C-9587-4C75-9FDD-B04AE2ECD9AA}"/>
              </a:ext>
            </a:extLst>
          </p:cNvPr>
          <p:cNvCxnSpPr>
            <a:cxnSpLocks/>
          </p:cNvCxnSpPr>
          <p:nvPr/>
        </p:nvCxnSpPr>
        <p:spPr>
          <a:xfrm>
            <a:off x="1532460" y="4703411"/>
            <a:ext cx="0" cy="3855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>
            <a:extLst>
              <a:ext uri="{FF2B5EF4-FFF2-40B4-BE49-F238E27FC236}">
                <a16:creationId xmlns:a16="http://schemas.microsoft.com/office/drawing/2014/main" id="{C962F37B-DED2-4DF1-A97C-975C5543F586}"/>
              </a:ext>
            </a:extLst>
          </p:cNvPr>
          <p:cNvCxnSpPr>
            <a:cxnSpLocks/>
          </p:cNvCxnSpPr>
          <p:nvPr/>
        </p:nvCxnSpPr>
        <p:spPr>
          <a:xfrm>
            <a:off x="2122394" y="4720491"/>
            <a:ext cx="389218" cy="513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C45CE939-66ED-442A-9435-1710D23573E8}"/>
              </a:ext>
            </a:extLst>
          </p:cNvPr>
          <p:cNvSpPr txBox="1"/>
          <p:nvPr/>
        </p:nvSpPr>
        <p:spPr>
          <a:xfrm>
            <a:off x="53373" y="5191804"/>
            <a:ext cx="1305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Советы ветеранов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DA2A837-B4B4-4EC1-AED4-3674A8BA8B66}"/>
              </a:ext>
            </a:extLst>
          </p:cNvPr>
          <p:cNvSpPr txBox="1"/>
          <p:nvPr/>
        </p:nvSpPr>
        <p:spPr>
          <a:xfrm>
            <a:off x="1178477" y="5191804"/>
            <a:ext cx="1214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Волонтер-</a:t>
            </a:r>
            <a:r>
              <a:rPr lang="ru-RU" dirty="0" err="1"/>
              <a:t>ские</a:t>
            </a:r>
            <a:r>
              <a:rPr lang="ru-RU" dirty="0"/>
              <a:t> отряды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45D8073-D26E-4455-AEBA-3467CC9D340B}"/>
              </a:ext>
            </a:extLst>
          </p:cNvPr>
          <p:cNvSpPr txBox="1"/>
          <p:nvPr/>
        </p:nvSpPr>
        <p:spPr>
          <a:xfrm>
            <a:off x="2266410" y="5326267"/>
            <a:ext cx="12405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i="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одительские </a:t>
            </a:r>
            <a:r>
              <a:rPr lang="ru-RU" sz="1600" i="0" dirty="0" err="1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сообще-ства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" name="Прямая со стрелкой 81">
            <a:extLst>
              <a:ext uri="{FF2B5EF4-FFF2-40B4-BE49-F238E27FC236}">
                <a16:creationId xmlns:a16="http://schemas.microsoft.com/office/drawing/2014/main" id="{334237A5-AD1A-4291-982A-2E3C5CD5B496}"/>
              </a:ext>
            </a:extLst>
          </p:cNvPr>
          <p:cNvCxnSpPr>
            <a:cxnSpLocks/>
          </p:cNvCxnSpPr>
          <p:nvPr/>
        </p:nvCxnSpPr>
        <p:spPr>
          <a:xfrm>
            <a:off x="9245135" y="2269159"/>
            <a:ext cx="496745" cy="5999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>
            <a:extLst>
              <a:ext uri="{FF2B5EF4-FFF2-40B4-BE49-F238E27FC236}">
                <a16:creationId xmlns:a16="http://schemas.microsoft.com/office/drawing/2014/main" id="{6FE2BBDC-9C07-423A-901A-D0F0CFA02932}"/>
              </a:ext>
            </a:extLst>
          </p:cNvPr>
          <p:cNvCxnSpPr>
            <a:cxnSpLocks/>
          </p:cNvCxnSpPr>
          <p:nvPr/>
        </p:nvCxnSpPr>
        <p:spPr>
          <a:xfrm>
            <a:off x="2868194" y="4678138"/>
            <a:ext cx="519717" cy="3114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B960260B-7F57-4771-88C9-A6925835DCE7}"/>
              </a:ext>
            </a:extLst>
          </p:cNvPr>
          <p:cNvSpPr txBox="1"/>
          <p:nvPr/>
        </p:nvSpPr>
        <p:spPr>
          <a:xfrm>
            <a:off x="3354476" y="5028112"/>
            <a:ext cx="188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Отдел просвещения Муфтията РД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8EA27F3-2327-4DF3-912E-08F3E9BDDBC4}"/>
              </a:ext>
            </a:extLst>
          </p:cNvPr>
          <p:cNvSpPr txBox="1"/>
          <p:nvPr/>
        </p:nvSpPr>
        <p:spPr>
          <a:xfrm>
            <a:off x="531008" y="197451"/>
            <a:ext cx="7276591" cy="366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Bef>
                <a:spcPts val="1500"/>
              </a:spcBef>
              <a:spcAft>
                <a:spcPts val="600"/>
              </a:spcAft>
            </a:pPr>
            <a:r>
              <a:rPr lang="ru-RU" sz="2400" b="1" spc="15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Наша команда мечты: кто наши партнеры?</a:t>
            </a:r>
            <a:endParaRPr lang="ru-RU" sz="240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11522FF-BDC0-4B62-91F8-1FCA070A4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56" y="3763291"/>
            <a:ext cx="1364845" cy="60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>
            <a:extLst>
              <a:ext uri="{FF2B5EF4-FFF2-40B4-BE49-F238E27FC236}">
                <a16:creationId xmlns:a16="http://schemas.microsoft.com/office/drawing/2014/main" id="{F9EE261F-419E-4B19-B84D-2B57A3C78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508" y="3382267"/>
            <a:ext cx="802258" cy="83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E9CDC7DC-FCEE-4630-B44F-4E7E1F550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990" y="2817145"/>
            <a:ext cx="609628" cy="56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37AF91-6311-4342-B8F8-B845809D1164}"/>
              </a:ext>
            </a:extLst>
          </p:cNvPr>
          <p:cNvSpPr txBox="1"/>
          <p:nvPr/>
        </p:nvSpPr>
        <p:spPr>
          <a:xfrm>
            <a:off x="9326703" y="2808045"/>
            <a:ext cx="1135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 культуры</a:t>
            </a:r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E2B6AA3E-F566-4F0D-AA02-2BF74B8D6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773" y="3493933"/>
            <a:ext cx="1271003" cy="84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5D118806-2CD0-44E5-9D9C-AC95B8DB0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566" y="2469522"/>
            <a:ext cx="1139504" cy="113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Picture background">
            <a:extLst>
              <a:ext uri="{FF2B5EF4-FFF2-40B4-BE49-F238E27FC236}">
                <a16:creationId xmlns:a16="http://schemas.microsoft.com/office/drawing/2014/main" id="{8085A0CC-7DC7-4819-8CB6-1D9787A13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667" y="2318620"/>
            <a:ext cx="1275170" cy="127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Picture background">
            <a:extLst>
              <a:ext uri="{FF2B5EF4-FFF2-40B4-BE49-F238E27FC236}">
                <a16:creationId xmlns:a16="http://schemas.microsoft.com/office/drawing/2014/main" id="{0E36E80F-B8FC-4FBF-BBBE-5158C3FEB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7" y="1971610"/>
            <a:ext cx="1159489" cy="1159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Picture background">
            <a:extLst>
              <a:ext uri="{FF2B5EF4-FFF2-40B4-BE49-F238E27FC236}">
                <a16:creationId xmlns:a16="http://schemas.microsoft.com/office/drawing/2014/main" id="{FC5C0F1F-6A34-4585-92ED-FDF60CC36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39" y="5959399"/>
            <a:ext cx="873573" cy="62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Picture background">
            <a:extLst>
              <a:ext uri="{FF2B5EF4-FFF2-40B4-BE49-F238E27FC236}">
                <a16:creationId xmlns:a16="http://schemas.microsoft.com/office/drawing/2014/main" id="{241EEF4C-51FF-4FB3-B61D-9DF351654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12" y="6238950"/>
            <a:ext cx="1247162" cy="84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>
            <a:extLst>
              <a:ext uri="{FF2B5EF4-FFF2-40B4-BE49-F238E27FC236}">
                <a16:creationId xmlns:a16="http://schemas.microsoft.com/office/drawing/2014/main" id="{D59D31BC-EDFE-4EA7-8C46-17243E3AD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789" y="6023241"/>
            <a:ext cx="955048" cy="92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Picture background">
            <a:extLst>
              <a:ext uri="{FF2B5EF4-FFF2-40B4-BE49-F238E27FC236}">
                <a16:creationId xmlns:a16="http://schemas.microsoft.com/office/drawing/2014/main" id="{08395261-9276-46D3-89BD-667CA9825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654" y="6157264"/>
            <a:ext cx="810135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Picture background">
            <a:extLst>
              <a:ext uri="{FF2B5EF4-FFF2-40B4-BE49-F238E27FC236}">
                <a16:creationId xmlns:a16="http://schemas.microsoft.com/office/drawing/2014/main" id="{8248E5D7-D4F4-4344-9EF5-7FD82CC05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611" y="4396881"/>
            <a:ext cx="930256" cy="79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Picture background">
            <a:extLst>
              <a:ext uri="{FF2B5EF4-FFF2-40B4-BE49-F238E27FC236}">
                <a16:creationId xmlns:a16="http://schemas.microsoft.com/office/drawing/2014/main" id="{575F0B2F-B154-43A7-9D64-D723D7D84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056" y="3609290"/>
            <a:ext cx="731888" cy="76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id="{37DB3DEB-1760-4722-A0E5-B067DDE57BAE}"/>
              </a:ext>
            </a:extLst>
          </p:cNvPr>
          <p:cNvCxnSpPr>
            <a:cxnSpLocks/>
          </p:cNvCxnSpPr>
          <p:nvPr/>
        </p:nvCxnSpPr>
        <p:spPr>
          <a:xfrm>
            <a:off x="8831536" y="2276472"/>
            <a:ext cx="170931" cy="10318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F960069-B5E3-4008-BA69-2A4FC1E8CD04}"/>
              </a:ext>
            </a:extLst>
          </p:cNvPr>
          <p:cNvSpPr txBox="1"/>
          <p:nvPr/>
        </p:nvSpPr>
        <p:spPr>
          <a:xfrm>
            <a:off x="8712172" y="3274123"/>
            <a:ext cx="846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театр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DDD9426-8101-49C8-8283-8D2ED81D35A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88292" y="153323"/>
            <a:ext cx="2632839" cy="173567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4671FEC-EE3A-41B9-A349-4968723D6F0C}"/>
              </a:ext>
            </a:extLst>
          </p:cNvPr>
          <p:cNvSpPr txBox="1"/>
          <p:nvPr/>
        </p:nvSpPr>
        <p:spPr>
          <a:xfrm>
            <a:off x="5942321" y="5187895"/>
            <a:ext cx="4281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Детские общественные объединения</a:t>
            </a:r>
          </a:p>
        </p:txBody>
      </p:sp>
      <p:cxnSp>
        <p:nvCxnSpPr>
          <p:cNvPr id="69" name="Прямая со стрелкой 68">
            <a:extLst>
              <a:ext uri="{FF2B5EF4-FFF2-40B4-BE49-F238E27FC236}">
                <a16:creationId xmlns:a16="http://schemas.microsoft.com/office/drawing/2014/main" id="{9B2D0DE1-41F9-4BD7-BD69-756BB2D52CC0}"/>
              </a:ext>
            </a:extLst>
          </p:cNvPr>
          <p:cNvCxnSpPr>
            <a:cxnSpLocks/>
          </p:cNvCxnSpPr>
          <p:nvPr/>
        </p:nvCxnSpPr>
        <p:spPr>
          <a:xfrm flipH="1">
            <a:off x="5892593" y="5547522"/>
            <a:ext cx="415249" cy="403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id="{75EA3CDF-BA4F-48D0-8819-9AAFF5AD5159}"/>
              </a:ext>
            </a:extLst>
          </p:cNvPr>
          <p:cNvCxnSpPr>
            <a:cxnSpLocks/>
          </p:cNvCxnSpPr>
          <p:nvPr/>
        </p:nvCxnSpPr>
        <p:spPr>
          <a:xfrm>
            <a:off x="8387236" y="5474704"/>
            <a:ext cx="0" cy="4118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>
            <a:extLst>
              <a:ext uri="{FF2B5EF4-FFF2-40B4-BE49-F238E27FC236}">
                <a16:creationId xmlns:a16="http://schemas.microsoft.com/office/drawing/2014/main" id="{A4AB9C01-7720-41CF-AB85-5DD3B1840CBA}"/>
              </a:ext>
            </a:extLst>
          </p:cNvPr>
          <p:cNvCxnSpPr>
            <a:cxnSpLocks/>
          </p:cNvCxnSpPr>
          <p:nvPr/>
        </p:nvCxnSpPr>
        <p:spPr>
          <a:xfrm>
            <a:off x="9591160" y="5459901"/>
            <a:ext cx="200606" cy="3634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FEF1A43-F37E-411D-879B-E62C3A7AA602}"/>
              </a:ext>
            </a:extLst>
          </p:cNvPr>
          <p:cNvSpPr txBox="1"/>
          <p:nvPr/>
        </p:nvSpPr>
        <p:spPr>
          <a:xfrm>
            <a:off x="5137726" y="5838575"/>
            <a:ext cx="1245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«Движение первых»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BE395D-2634-47B5-9BAB-8DEE277EAAE9}"/>
              </a:ext>
            </a:extLst>
          </p:cNvPr>
          <p:cNvSpPr txBox="1"/>
          <p:nvPr/>
        </p:nvSpPr>
        <p:spPr>
          <a:xfrm>
            <a:off x="7820414" y="5804058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Юнармия</a:t>
            </a:r>
            <a:endParaRPr lang="ru-RU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ADCCBF-0F98-44A4-AE01-EE7434939744}"/>
              </a:ext>
            </a:extLst>
          </p:cNvPr>
          <p:cNvSpPr txBox="1"/>
          <p:nvPr/>
        </p:nvSpPr>
        <p:spPr>
          <a:xfrm>
            <a:off x="9284065" y="5768825"/>
            <a:ext cx="1221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Орлята России</a:t>
            </a:r>
          </a:p>
        </p:txBody>
      </p: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id="{F6E46365-BA5D-4FA4-A55B-4FA74B92C736}"/>
              </a:ext>
            </a:extLst>
          </p:cNvPr>
          <p:cNvCxnSpPr>
            <a:cxnSpLocks/>
          </p:cNvCxnSpPr>
          <p:nvPr/>
        </p:nvCxnSpPr>
        <p:spPr>
          <a:xfrm>
            <a:off x="6976265" y="5489777"/>
            <a:ext cx="0" cy="4118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D52A8CD-BCBB-4763-AA13-1658738852F3}"/>
              </a:ext>
            </a:extLst>
          </p:cNvPr>
          <p:cNvSpPr txBox="1"/>
          <p:nvPr/>
        </p:nvSpPr>
        <p:spPr>
          <a:xfrm flipH="1">
            <a:off x="6580154" y="5769229"/>
            <a:ext cx="1192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ЮИД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779FE7A-1D9D-4198-960B-4D980ED8100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43151" y="6489811"/>
            <a:ext cx="1077357" cy="845821"/>
          </a:xfrm>
          <a:prstGeom prst="rect">
            <a:avLst/>
          </a:prstGeom>
        </p:spPr>
      </p:pic>
      <p:pic>
        <p:nvPicPr>
          <p:cNvPr id="2088" name="Picture 40">
            <a:extLst>
              <a:ext uri="{FF2B5EF4-FFF2-40B4-BE49-F238E27FC236}">
                <a16:creationId xmlns:a16="http://schemas.microsoft.com/office/drawing/2014/main" id="{3A15CA68-E752-4CA9-8846-C4FD898D7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570" y="6203096"/>
            <a:ext cx="1192909" cy="116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0" name="Picture 42" descr="Picture background">
            <a:extLst>
              <a:ext uri="{FF2B5EF4-FFF2-40B4-BE49-F238E27FC236}">
                <a16:creationId xmlns:a16="http://schemas.microsoft.com/office/drawing/2014/main" id="{09D72E9C-9399-4603-8942-8683061B3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3055" y="6269761"/>
            <a:ext cx="1249628" cy="101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2" name="Picture 44" descr="Picture background">
            <a:extLst>
              <a:ext uri="{FF2B5EF4-FFF2-40B4-BE49-F238E27FC236}">
                <a16:creationId xmlns:a16="http://schemas.microsoft.com/office/drawing/2014/main" id="{B122A547-4911-4645-8796-3CBDBE321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369" y="6484906"/>
            <a:ext cx="1234034" cy="79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956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A76ECD-6663-4695-95FE-97763684FA20}"/>
              </a:ext>
            </a:extLst>
          </p:cNvPr>
          <p:cNvSpPr txBox="1"/>
          <p:nvPr/>
        </p:nvSpPr>
        <p:spPr>
          <a:xfrm>
            <a:off x="927100" y="504825"/>
            <a:ext cx="7239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взаимодействия (Как мы выстраиваем работу)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CA248CCB-AB38-4B01-A643-87160AB8AF9A}"/>
              </a:ext>
            </a:extLst>
          </p:cNvPr>
          <p:cNvSpPr/>
          <p:nvPr/>
        </p:nvSpPr>
        <p:spPr>
          <a:xfrm>
            <a:off x="490070" y="996847"/>
            <a:ext cx="3952315" cy="157838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 шаг:</a:t>
            </a:r>
          </a:p>
          <a:p>
            <a:pPr algn="ctr"/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1400" b="1" i="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 поиск: Определяем потребности детей → Ищем партнера, который может их закрыть.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8CEF5851-7B94-47D9-A040-245148EED04B}"/>
              </a:ext>
            </a:extLst>
          </p:cNvPr>
          <p:cNvCxnSpPr>
            <a:cxnSpLocks/>
          </p:cNvCxnSpPr>
          <p:nvPr/>
        </p:nvCxnSpPr>
        <p:spPr>
          <a:xfrm>
            <a:off x="4089400" y="3108953"/>
            <a:ext cx="2206811" cy="2219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id="{1554D1B5-2300-441B-9DB1-0F1DB3E8A249}"/>
              </a:ext>
            </a:extLst>
          </p:cNvPr>
          <p:cNvSpPr/>
          <p:nvPr/>
        </p:nvSpPr>
        <p:spPr>
          <a:xfrm>
            <a:off x="5847229" y="870959"/>
            <a:ext cx="3962400" cy="163594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 шаг:</a:t>
            </a:r>
          </a:p>
          <a:p>
            <a:pPr algn="ctr"/>
            <a:r>
              <a:rPr lang="ru-RU" sz="1400" b="1" i="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контакта: Представляем программу, формулируем четкое предложение (Что мы даем? Что нужно от партнера?).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FA7A6EA6-23CE-4234-AB94-94FD387ADFE3}"/>
              </a:ext>
            </a:extLst>
          </p:cNvPr>
          <p:cNvSpPr/>
          <p:nvPr/>
        </p:nvSpPr>
        <p:spPr>
          <a:xfrm>
            <a:off x="262965" y="3095625"/>
            <a:ext cx="4626535" cy="13716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3 шаг:</a:t>
            </a:r>
          </a:p>
          <a:p>
            <a:pPr algn="ctr"/>
            <a:r>
              <a:rPr lang="ru-RU" sz="1400" b="1" i="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Планирование: Совместная разработка проекта/мероприятия, подписание соглашения.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961C7B2B-FD00-4664-B8C1-30994DB7102A}"/>
              </a:ext>
            </a:extLst>
          </p:cNvPr>
          <p:cNvSpPr/>
          <p:nvPr/>
        </p:nvSpPr>
        <p:spPr>
          <a:xfrm>
            <a:off x="5839011" y="3140389"/>
            <a:ext cx="4460689" cy="13716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 шаг:</a:t>
            </a:r>
          </a:p>
          <a:p>
            <a:pPr algn="ctr"/>
            <a:r>
              <a:rPr lang="ru-RU" sz="1400" b="1" i="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Реализация: Координация, привлечение волонтеров, информационное сопровождение.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8EC8E14E-1F83-4A28-9691-5640F8488AB9}"/>
              </a:ext>
            </a:extLst>
          </p:cNvPr>
          <p:cNvSpPr/>
          <p:nvPr/>
        </p:nvSpPr>
        <p:spPr>
          <a:xfrm>
            <a:off x="3233644" y="5113064"/>
            <a:ext cx="3768911" cy="13716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5 шаг:</a:t>
            </a:r>
          </a:p>
          <a:p>
            <a:pPr algn="ctr"/>
            <a:r>
              <a:rPr lang="ru-RU" sz="1400" b="1" i="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итогов: Благодарности, анализ, публичная отчетность, планирование на будущее.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879CA202-6CC3-4F29-B5D4-D0E90CF96646}"/>
              </a:ext>
            </a:extLst>
          </p:cNvPr>
          <p:cNvCxnSpPr>
            <a:cxnSpLocks/>
          </p:cNvCxnSpPr>
          <p:nvPr/>
        </p:nvCxnSpPr>
        <p:spPr>
          <a:xfrm flipH="1">
            <a:off x="3919445" y="2269127"/>
            <a:ext cx="2036855" cy="8398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B627F799-4AD1-432F-8878-6B3D1FBD563E}"/>
              </a:ext>
            </a:extLst>
          </p:cNvPr>
          <p:cNvCxnSpPr>
            <a:cxnSpLocks/>
          </p:cNvCxnSpPr>
          <p:nvPr/>
        </p:nvCxnSpPr>
        <p:spPr>
          <a:xfrm>
            <a:off x="4442385" y="1690938"/>
            <a:ext cx="12853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98C08C0-1763-4309-828E-C905F1052F3E}"/>
              </a:ext>
            </a:extLst>
          </p:cNvPr>
          <p:cNvCxnSpPr>
            <a:cxnSpLocks/>
            <a:endCxn id="14" idx="0"/>
          </p:cNvCxnSpPr>
          <p:nvPr/>
        </p:nvCxnSpPr>
        <p:spPr>
          <a:xfrm flipH="1">
            <a:off x="5118100" y="4231962"/>
            <a:ext cx="1081366" cy="8811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104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231AFC-A175-4F5B-9103-D864FD187F30}"/>
              </a:ext>
            </a:extLst>
          </p:cNvPr>
          <p:cNvSpPr txBox="1"/>
          <p:nvPr/>
        </p:nvSpPr>
        <p:spPr>
          <a:xfrm>
            <a:off x="698500" y="809625"/>
            <a:ext cx="5791200" cy="329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  <a:spcBef>
                <a:spcPts val="1800"/>
              </a:spcBef>
              <a:spcAft>
                <a:spcPts val="60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оформить сотрудничество?</a:t>
            </a:r>
          </a:p>
          <a:p>
            <a:pPr>
              <a:lnSpc>
                <a:spcPts val="1800"/>
              </a:lnSpc>
              <a:spcBef>
                <a:spcPts val="1800"/>
              </a:spcBef>
              <a:spcAft>
                <a:spcPts val="600"/>
              </a:spcAft>
            </a:pPr>
            <a:endParaRPr lang="ru-RU" sz="1600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600"/>
              </a:spcAft>
            </a:pP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Сотрудничество школы с социальными партнёрами может быть оформлено документально, например, в виде: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письменного соглашения о партнёрстве;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договора о совместных мероприятиях;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 взаимодействия на год.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600"/>
              </a:spcAft>
            </a:pP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Также партнёрство может носить неформальный характер и реализовываться на основе устных договорённостей.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D8F8A622-BE72-4810-88E9-19C46C85B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00" y="3683850"/>
            <a:ext cx="3737363" cy="308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658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557F4B6-A4E9-44E1-A5D0-33221A8A3871}"/>
              </a:ext>
            </a:extLst>
          </p:cNvPr>
          <p:cNvSpPr txBox="1"/>
          <p:nvPr/>
        </p:nvSpPr>
        <p:spPr>
          <a:xfrm>
            <a:off x="469900" y="809625"/>
            <a:ext cx="5347446" cy="5675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  <a:spcBef>
                <a:spcPts val="1800"/>
              </a:spcBef>
              <a:spcAft>
                <a:spcPts val="600"/>
              </a:spcAft>
            </a:pPr>
            <a:r>
              <a:rPr lang="ru-RU" sz="24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Примеры сотрудничества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600"/>
              </a:spcAft>
            </a:pP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Несколько примеров сотрудничества школы с социальными партнёрами: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с культурными учреждениями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Школа организует совместные мероприятия: экскурсии, постановки, лекции, привлекает работников музеев и театров к участию в школьной жизни. </a:t>
            </a: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Сотрудничество с промышленными предприятиями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Организуется производственная практика, посещение предприятий</a:t>
            </a:r>
            <a:endParaRPr lang="ru-RU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Работа с родителями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Родители становятся активными участниками образовательного процесса: им делегируют полномочия в управлении школой, привлекают к организации мероприятий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0E9F10-7A97-4E0C-9FFC-D2CD0E3F9CCA}"/>
              </a:ext>
            </a:extLst>
          </p:cNvPr>
          <p:cNvSpPr txBox="1"/>
          <p:nvPr/>
        </p:nvSpPr>
        <p:spPr>
          <a:xfrm>
            <a:off x="7404100" y="3552825"/>
            <a:ext cx="750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ФОТО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917582-FCC8-431F-BD6E-08E115803FC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80100" y="1024890"/>
            <a:ext cx="3505200" cy="19564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4B20740-54DD-4565-BD04-70357F945E7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849096" y="3095625"/>
            <a:ext cx="3505200" cy="195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76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0C11C4-B9B5-4206-9A98-3D7B11F627C1}"/>
              </a:ext>
            </a:extLst>
          </p:cNvPr>
          <p:cNvSpPr txBox="1"/>
          <p:nvPr/>
        </p:nvSpPr>
        <p:spPr>
          <a:xfrm>
            <a:off x="317500" y="657225"/>
            <a:ext cx="5347446" cy="6978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Bef>
                <a:spcPts val="1500"/>
              </a:spcBef>
              <a:spcAft>
                <a:spcPts val="600"/>
              </a:spcAft>
            </a:pPr>
            <a:r>
              <a:rPr lang="ru-RU" b="1" spc="15" dirty="0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Практические результаты взаимодействия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spc="15" dirty="0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социальной активности</a:t>
            </a:r>
            <a:r>
              <a:rPr lang="ru-RU" spc="15" dirty="0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обучающихся на 10-12%</a:t>
            </a:r>
            <a:endParaRPr lang="ru-RU" dirty="0">
              <a:solidFill>
                <a:srgbClr val="25252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b="1" spc="15" dirty="0">
              <a:solidFill>
                <a:srgbClr val="25252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spc="15" dirty="0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Расширение воспитательного пространства</a:t>
            </a:r>
            <a:r>
              <a:rPr lang="ru-RU" spc="15" dirty="0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образовательной организации ( посещение Лезгинского драматического </a:t>
            </a:r>
            <a:r>
              <a:rPr lang="ru-RU" spc="15" dirty="0" err="1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театра,помощь</a:t>
            </a:r>
            <a:r>
              <a:rPr lang="ru-RU" spc="15" dirty="0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развитие школьного театра)</a:t>
            </a:r>
            <a:endParaRPr lang="ru-RU" dirty="0">
              <a:solidFill>
                <a:srgbClr val="25252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b="1" spc="15" dirty="0">
              <a:solidFill>
                <a:srgbClr val="25252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spc="15" dirty="0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новых возможностей</a:t>
            </a:r>
            <a:r>
              <a:rPr lang="ru-RU" spc="15" dirty="0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для развития талантов и способностей детей                                (Конкурс патриотической песни «С песней к </a:t>
            </a:r>
            <a:r>
              <a:rPr lang="ru-RU" spc="15" dirty="0" err="1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Победе»,совместно</a:t>
            </a:r>
            <a:r>
              <a:rPr lang="ru-RU" spc="15" dirty="0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МРШИ.)</a:t>
            </a:r>
            <a:endParaRPr lang="ru-RU" dirty="0">
              <a:solidFill>
                <a:srgbClr val="25252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b="1" spc="15" dirty="0">
              <a:solidFill>
                <a:srgbClr val="25252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spc="15" dirty="0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Укрепление патриотического воспитания</a:t>
            </a:r>
            <a:r>
              <a:rPr lang="ru-RU" spc="15" dirty="0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через совместные мероприятия !!!Фото с различными участниками _</a:t>
            </a:r>
            <a:r>
              <a:rPr lang="ru-RU" spc="15" dirty="0" err="1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СВО,пограничники</a:t>
            </a:r>
            <a:r>
              <a:rPr lang="ru-RU" spc="15" dirty="0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т.д.                     </a:t>
            </a:r>
          </a:p>
          <a:p>
            <a:pPr marL="342900" lvl="0" indent="-34290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spc="15" dirty="0">
                <a:solidFill>
                  <a:srgbClr val="25252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ru-RU" b="1" spc="15" dirty="0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профессиональных компетенций</a:t>
            </a:r>
            <a:r>
              <a:rPr lang="ru-RU" spc="15" dirty="0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у обучающихся (  </a:t>
            </a:r>
            <a:r>
              <a:rPr lang="ru-RU" spc="15" dirty="0" err="1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сотрудничесво</a:t>
            </a:r>
            <a:r>
              <a:rPr lang="ru-RU" spc="15" dirty="0">
                <a:solidFill>
                  <a:srgbClr val="2525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КФХ «САД»                                      </a:t>
            </a:r>
            <a:endParaRPr lang="ru-RU" dirty="0">
              <a:solidFill>
                <a:srgbClr val="25252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E812CA-382B-41CE-87C4-605F58594136}"/>
              </a:ext>
            </a:extLst>
          </p:cNvPr>
          <p:cNvSpPr txBox="1"/>
          <p:nvPr/>
        </p:nvSpPr>
        <p:spPr>
          <a:xfrm>
            <a:off x="5575300" y="5305425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Здесь фото на против  каждой строки </a:t>
            </a:r>
          </a:p>
        </p:txBody>
      </p:sp>
    </p:spTree>
    <p:extLst>
      <p:ext uri="{BB962C8B-B14F-4D97-AF65-F5344CB8AC3E}">
        <p14:creationId xmlns:p14="http://schemas.microsoft.com/office/powerpoint/2010/main" val="1477690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86E798-8B43-4BA0-9AA7-E2411CF315B5}"/>
              </a:ext>
            </a:extLst>
          </p:cNvPr>
          <p:cNvSpPr txBox="1"/>
          <p:nvPr/>
        </p:nvSpPr>
        <p:spPr>
          <a:xfrm>
            <a:off x="1993900" y="123825"/>
            <a:ext cx="534744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u-RU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18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              Социальное партнёрство </a:t>
            </a:r>
            <a:endParaRPr lang="ru-RU" dirty="0"/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74DFEEBF-1894-4C76-B9E7-CC134B3D2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644633"/>
              </p:ext>
            </p:extLst>
          </p:nvPr>
        </p:nvGraphicFramePr>
        <p:xfrm>
          <a:off x="393700" y="1038225"/>
          <a:ext cx="9525000" cy="5715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313550696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179927103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865430704"/>
                    </a:ext>
                  </a:extLst>
                </a:gridCol>
              </a:tblGrid>
              <a:tr h="940443">
                <a:tc>
                  <a:txBody>
                    <a:bodyPr/>
                    <a:lstStyle/>
                    <a:p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Наименование социального партнера 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Краткое описание проектов, обогащающих воспитательное пространство 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Точки взаимодействия  и ожидаемый результат	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2801711"/>
                  </a:ext>
                </a:extLst>
              </a:tr>
              <a:tr h="2242595">
                <a:tc>
                  <a:txBody>
                    <a:bodyPr/>
                    <a:lstStyle/>
                    <a:p>
                      <a:r>
                        <a:rPr lang="ru-RU" sz="1400" b="1" dirty="0"/>
                        <a:t>Дома культуры сельских поселений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«День народного единства, День Победы, Новогодний утренник, «Последний </a:t>
                      </a:r>
                      <a:r>
                        <a:rPr lang="ru-RU" sz="1400" b="1" dirty="0" err="1"/>
                        <a:t>звонок»,конкурс</a:t>
                      </a:r>
                      <a:r>
                        <a:rPr lang="ru-RU" sz="1400" b="1" dirty="0"/>
                        <a:t> патриотической </a:t>
                      </a:r>
                      <a:r>
                        <a:rPr lang="ru-RU" sz="1400" b="1" dirty="0" err="1"/>
                        <a:t>песни,концерт</a:t>
                      </a:r>
                      <a:r>
                        <a:rPr lang="ru-RU" sz="1400" b="1" dirty="0"/>
                        <a:t> к 8 марта ,мастер-классы и т.д.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Организация совместных праздничных мероприятий ( для клуба –омоложение аудитории ,выполнение </a:t>
                      </a:r>
                      <a:r>
                        <a:rPr lang="ru-RU" sz="1400" b="1" dirty="0" err="1"/>
                        <a:t>плана,для</a:t>
                      </a:r>
                      <a:r>
                        <a:rPr lang="ru-RU" sz="1400" b="1" dirty="0"/>
                        <a:t> проекта «Навигаторы детства» -эффективность </a:t>
                      </a:r>
                      <a:r>
                        <a:rPr lang="ru-RU" sz="1400" b="1" dirty="0" err="1"/>
                        <a:t>работы,укрепление</a:t>
                      </a:r>
                      <a:r>
                        <a:rPr lang="ru-RU" sz="1400" b="1" dirty="0"/>
                        <a:t> социальных </a:t>
                      </a:r>
                      <a:r>
                        <a:rPr lang="ru-RU" sz="1400" b="1" dirty="0" err="1"/>
                        <a:t>связей,доступ</a:t>
                      </a:r>
                      <a:r>
                        <a:rPr lang="ru-RU" sz="1400" b="1" dirty="0"/>
                        <a:t> к новым ресурсам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829151"/>
                  </a:ext>
                </a:extLst>
              </a:tr>
              <a:tr h="1374494">
                <a:tc>
                  <a:txBody>
                    <a:bodyPr/>
                    <a:lstStyle/>
                    <a:p>
                      <a:r>
                        <a:rPr lang="ru-RU" sz="1400" b="1" dirty="0"/>
                        <a:t>Библиотека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1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Познавательная программа мероприятий 	</a:t>
                      </a:r>
                    </a:p>
                    <a:p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1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Проведение познавательных мероприятий, конкурсов, викторин, выставок, экскурсий. 	</a:t>
                      </a:r>
                    </a:p>
                    <a:p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614917"/>
                  </a:ext>
                </a:extLst>
              </a:tr>
              <a:tr h="1157468">
                <a:tc>
                  <a:txBody>
                    <a:bodyPr/>
                    <a:lstStyle/>
                    <a:p>
                      <a:r>
                        <a:rPr lang="ru-RU" sz="1400" b="1" dirty="0"/>
                        <a:t>Пограничная службы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0" u="none" strike="noStrike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Проекты в сфере патриотического воспитания, наставничества членов школьного юнармейского отряда 	</a:t>
                      </a:r>
                    </a:p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</a:t>
                      </a:r>
                      <a:r>
                        <a:rPr lang="ru-RU" sz="1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мероприятий,мастер</a:t>
                      </a: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-классы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614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559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2984</TotalTime>
  <Words>1222</Words>
  <Application>Microsoft Office PowerPoint</Application>
  <PresentationFormat>Произвольный</PresentationFormat>
  <Paragraphs>140</Paragraphs>
  <Slides>22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Microsoft Sans Serif</vt:lpstr>
      <vt:lpstr>Symbol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РДШ информация о проектах 2021</dc:title>
  <dc:creator>Пелипенкова Дарья Юрьевна</dc:creator>
  <cp:lastModifiedBy>Зарема</cp:lastModifiedBy>
  <cp:revision>62</cp:revision>
  <dcterms:created xsi:type="dcterms:W3CDTF">2021-10-26T08:05:15Z</dcterms:created>
  <dcterms:modified xsi:type="dcterms:W3CDTF">2025-10-16T19:26:59Z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2021-10-26T00:00:00Z</vt:filetime>
  </property>
  <property fmtid="{D5CDD505-2E9C-101B-9397-08002B2CF9AE}" pid="3" name="Creator">
    <vt:lpwstr>Adobe Illustrator 24.1 (Windows)</vt:lpwstr>
  </property>
  <property fmtid="{D5CDD505-2E9C-101B-9397-08002B2CF9AE}" pid="4" name="LastSaved">
    <vt:filetime>2021-10-26T00:00:00Z</vt:filetime>
  </property>
</Properties>
</file>